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sldIdLst>
    <p:sldId id="342" r:id="rId2"/>
    <p:sldId id="258" r:id="rId3"/>
    <p:sldId id="257" r:id="rId4"/>
    <p:sldId id="281" r:id="rId5"/>
    <p:sldId id="277" r:id="rId6"/>
    <p:sldId id="278" r:id="rId7"/>
    <p:sldId id="279" r:id="rId8"/>
    <p:sldId id="280" r:id="rId9"/>
    <p:sldId id="316" r:id="rId10"/>
    <p:sldId id="317" r:id="rId11"/>
    <p:sldId id="318" r:id="rId12"/>
    <p:sldId id="305" r:id="rId13"/>
    <p:sldId id="308" r:id="rId14"/>
    <p:sldId id="358" r:id="rId15"/>
    <p:sldId id="359" r:id="rId16"/>
    <p:sldId id="309" r:id="rId17"/>
    <p:sldId id="360" r:id="rId18"/>
    <p:sldId id="361" r:id="rId19"/>
    <p:sldId id="310" r:id="rId20"/>
    <p:sldId id="304" r:id="rId21"/>
    <p:sldId id="282" r:id="rId22"/>
    <p:sldId id="256" r:id="rId23"/>
    <p:sldId id="284" r:id="rId24"/>
    <p:sldId id="311" r:id="rId25"/>
    <p:sldId id="312" r:id="rId26"/>
    <p:sldId id="313" r:id="rId27"/>
    <p:sldId id="285" r:id="rId28"/>
    <p:sldId id="314" r:id="rId29"/>
    <p:sldId id="315" r:id="rId30"/>
    <p:sldId id="286" r:id="rId31"/>
    <p:sldId id="283" r:id="rId32"/>
    <p:sldId id="319" r:id="rId33"/>
    <p:sldId id="306" r:id="rId34"/>
    <p:sldId id="320" r:id="rId35"/>
    <p:sldId id="321" r:id="rId36"/>
    <p:sldId id="322" r:id="rId37"/>
    <p:sldId id="345" r:id="rId38"/>
    <p:sldId id="344" r:id="rId39"/>
    <p:sldId id="287" r:id="rId40"/>
    <p:sldId id="271" r:id="rId41"/>
    <p:sldId id="323" r:id="rId42"/>
    <p:sldId id="272" r:id="rId43"/>
    <p:sldId id="324" r:id="rId44"/>
    <p:sldId id="273" r:id="rId45"/>
    <p:sldId id="276" r:id="rId46"/>
    <p:sldId id="275" r:id="rId47"/>
    <p:sldId id="274" r:id="rId48"/>
    <p:sldId id="332" r:id="rId49"/>
    <p:sldId id="333" r:id="rId50"/>
    <p:sldId id="334" r:id="rId51"/>
    <p:sldId id="335" r:id="rId52"/>
    <p:sldId id="290" r:id="rId53"/>
    <p:sldId id="270" r:id="rId54"/>
    <p:sldId id="327" r:id="rId55"/>
    <p:sldId id="325" r:id="rId56"/>
    <p:sldId id="267" r:id="rId57"/>
    <p:sldId id="266" r:id="rId58"/>
    <p:sldId id="265" r:id="rId59"/>
    <p:sldId id="326" r:id="rId60"/>
    <p:sldId id="268" r:id="rId61"/>
    <p:sldId id="328" r:id="rId62"/>
    <p:sldId id="329" r:id="rId63"/>
    <p:sldId id="330" r:id="rId64"/>
    <p:sldId id="331" r:id="rId65"/>
    <p:sldId id="289" r:id="rId66"/>
    <p:sldId id="291" r:id="rId67"/>
    <p:sldId id="300" r:id="rId68"/>
    <p:sldId id="301" r:id="rId69"/>
    <p:sldId id="303" r:id="rId70"/>
    <p:sldId id="296" r:id="rId71"/>
    <p:sldId id="336" r:id="rId72"/>
    <p:sldId id="337" r:id="rId73"/>
    <p:sldId id="346" r:id="rId74"/>
    <p:sldId id="347" r:id="rId75"/>
    <p:sldId id="340" r:id="rId76"/>
    <p:sldId id="348" r:id="rId77"/>
    <p:sldId id="341" r:id="rId78"/>
    <p:sldId id="349" r:id="rId79"/>
    <p:sldId id="350" r:id="rId80"/>
    <p:sldId id="351" r:id="rId81"/>
    <p:sldId id="339" r:id="rId82"/>
    <p:sldId id="352" r:id="rId83"/>
    <p:sldId id="353" r:id="rId84"/>
    <p:sldId id="354" r:id="rId85"/>
    <p:sldId id="355" r:id="rId86"/>
    <p:sldId id="356" r:id="rId87"/>
    <p:sldId id="357" r:id="rId88"/>
    <p:sldId id="343" r:id="rId8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nc524EN4CLKuPsBq4qxvKA==" hashData="rjKyBRkBBxUKB9zT1vizjm3bkxg="/>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CCFF"/>
    <a:srgbClr val="92D050"/>
    <a:srgbClr val="000000"/>
    <a:srgbClr val="7030A0"/>
    <a:srgbClr val="FFC000"/>
    <a:srgbClr val="FF0000"/>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7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40.17647" units="1/cm"/>
          <inkml:channelProperty channel="Y" name="resolution" value="40.42105" units="1/cm"/>
        </inkml:channelProperties>
      </inkml:inkSource>
      <inkml:timestamp xml:id="ts0" timeString="2013-04-29T15:37:26.644"/>
    </inkml:context>
    <inkml:brush xml:id="br0">
      <inkml:brushProperty name="width" value="0.05292" units="cm"/>
      <inkml:brushProperty name="height" value="0.05292" units="cm"/>
    </inkml:brush>
  </inkml:definitions>
  <inkml:trace contextRef="#ctx0" brushRef="#br0">13048 1339,'0'-24,"0"-1,0-25,0 25,0 1,0-1,0-50,0 51,0-1,0 0,0 0,0 0,0 1,-25-1,25 50,25-1,-25 26,0-25,24 0,-24 24,25 1,-25-1,0-24,25 25,-25-25,25-25,-25 49,0-24,0 0,25 0,-25 24,24-24,-24 0,25 0,-25-1,0 1,0 0,0 0,25-25,-25 25,0 0,0-1,0 1,0 0,0 0,0 0,0-1,-25 1,0-25,1 0,-1 0,0 0,50 0,0 0,-25-25,24 1,1 24,0 0,0-25,0 25,-1 0,1-25,0 25,0 0,0 0,-1 0,1 0,-25-25,25 25,-25-25,25 25,0 0,0 0</inkml:trace>
  <inkml:trace contextRef="#ctx0" brushRef="#br0" timeOffset="8003.0151">23714 12179,'24'-25,"1"25,0-25,0-24,0 49,-1-25,1 0,0 0,25 1,-26-1,1 25,0 0,0 0,0 0,0 0,-1 0,-24 25,0 24,0-24,0 25,-24-26,24 26,0 0,-25-25,0-1,25 26,-25 0,0-1,0 1,25-1,-24 1,-1-25,0 24,25 1,0 0,-25-26,0 26,1-25,24 24,-25-49,0 50,0-25,0-25,25 25,-24-25,-1 0,25 24,-25-24,75-24,-1 24,1-25,-1 0,1 25,-25 0,0 0,-1 0,1 0,0 0,0 25,0-25,0 0,-25 25,24-25,1 0,0 24,0 1,0-25,-1 0,1 0</inkml:trace>
  <inkml:trace contextRef="#ctx0" brushRef="#br0" timeOffset="13311.6937">7318 15156,'0'-25,"25"0,-1 25,-24-25,25 25,-25-25,25 25,-25-24,50 24,-50-25,24 0,1 0,0 25,0-25,0 25,-1 0,1 0,0 0,0 0,-25 25,25-25,-25 25,24 0,1-25,-25 25,0-1,0 1,0 0,-25 0,1 0,24-1,-25 1,0 0,0 0,75-25,-25 0,24 0,-24 25,0-25,-25 24,25-24,-1 0,-24 25,25-25,0 0,0 25,-25 0,25-25,-1 25,-24 0,0-1,25 1,-25 0,0 0,0 0,0-1,-25 1,25 0,-24-25,24 25,-25-25,25 25,-25-25,0 24,0-24,1 0,-1 25,0-25,0 0,0 0,1 0,-1 0</inkml:trace>
  <inkml:trace contextRef="#ctx0" brushRef="#br0" timeOffset="19179.4462">4044 11485,'0'-25,"0"50,0-1,0 1,0 0,-25 0,25 0,-25 24,0-49,25 25,-25 0,0 0,25-1,0 1,-24 0,-1-25,25 25,0 0,0-1,-25 1,25 0,0 0,0 0,0-1,0 1,0 0,0 0,25-25,0 25,-1-25,1 0,25 0,-25 0,0 0,-1 0,1 0,0 0,0 0,0 0,-1 0,1 0,0 0,0 0,0 0,-1 0,1 0,0 0,0 0,0 0,-1 0</inkml:trace>
  <inkml:trace contextRef="#ctx0" brushRef="#br0" timeOffset="20394.7579">4242 11906,'0'25,"0"0,-25-25,25 25,0-1,0 1,-25 0,25 0,0 0,0-1,-24 1,24 0,0 0,0 0,-25-25,25 25,0-1,0 1,0 0,0 0,0 0,-25-1,25 1,0 0,0 0,0 0,0-1,0 1,0 0</inkml:trace>
  <inkml:trace contextRef="#ctx0" brushRef="#br0" timeOffset="25281.2077">3572 8880,'0'-25,"-25"25,1 0,-1 0,0 0,0 0,0 0,1 0,-1 0,0 0,0 0,0 0,1 0,24 25,-25-25,0 0,0 0,25 25,-25-25,25 25,-24-1,24 1,-25 0,25 0,-25 0,25 0,0-1,0 1,0 0,25-25,0 0,-1 0,1 0,0 0,0 0,0 0,-1 25,1-25,0 25,0-1,0 1,-25 0,24-25,-24 25,25-25,-25 25,0-1,0 1,25-25,-25 25,0 0,0 0,0-1,0 1,0 0,0 0,0 0,0-1,0 1,-25-25,0 0,25 25,-24-25,24 25,-25-25,0 0,0 0,0 0,1 0,-1 0,0 0,0 0,0 0,1 0,-1 0,0 0</inkml:trace>
  <inkml:trace contextRef="#ctx0" brushRef="#br0" timeOffset="30581.8619">18579 15032,'-25'0,"0"0,1 24,-1 1,-25-25,25 50,1-50,-26 49,25 1,0-50,25 25,-24-25,24 25,-25-25,25 24,-25 1,0-25,25 25,-25-25,25 25,-24-25,24 25,-25 0,0-1,0 1,0 0,25 0,0 0,-24-25,24 24,0 1,0 0,0 0,0 0,0-1,0 1,0 0,0 0,0 0,0-1,0 1,24-25,-24 25,0 0,25-25,0 25,-25-1,25-24,-25 25,25-25,-1 0,-24 25,25-25,0 0,0 0,0 0,-1 0,1 0,0-25,0 25,-25-25,25 1,-1 24,-24-25,25 0,-25 0,0 0,0 1,0-1,0 0,0 0,0 0,0 1,-25-1,1 0,24 0,-25 0,0 1,0 24,0 0,25-25,-24 25,-1 0,25-25,-25 25,0 0,0 0,1 0,-1 0,0 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4D760D-067C-4D20-9F21-3D84FF0058FB}" type="datetimeFigureOut">
              <a:rPr lang="tr-TR" smtClean="0"/>
              <a:t>27.5.2013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BE9DEA-D86B-451F-A11F-0FCA0D956D4D}" type="slidenum">
              <a:rPr lang="tr-TR" smtClean="0"/>
              <a:t>‹#›</a:t>
            </a:fld>
            <a:endParaRPr lang="tr-TR"/>
          </a:p>
        </p:txBody>
      </p:sp>
    </p:spTree>
    <p:extLst>
      <p:ext uri="{BB962C8B-B14F-4D97-AF65-F5344CB8AC3E}">
        <p14:creationId xmlns:p14="http://schemas.microsoft.com/office/powerpoint/2010/main" val="4107555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CA4B12A6-D9FF-4564-BA81-2D8311FED4FF}" type="slidenum">
              <a:rPr lang="tr-TR" smtClean="0"/>
              <a:t>73</a:t>
            </a:fld>
            <a:endParaRPr lang="tr-TR"/>
          </a:p>
        </p:txBody>
      </p:sp>
    </p:spTree>
    <p:extLst>
      <p:ext uri="{BB962C8B-B14F-4D97-AF65-F5344CB8AC3E}">
        <p14:creationId xmlns:p14="http://schemas.microsoft.com/office/powerpoint/2010/main" val="2052233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3677367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2289739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2049611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1188357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1044388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4278032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714463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2842706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61884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3329132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C4E7AD-148C-42E0-AC12-4DD9B9FC5170}" type="datetimeFigureOut">
              <a:rPr lang="tr-TR" smtClean="0"/>
              <a:t>27.5.2013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CC0183-81E7-4F52-8A48-21100C0477B8}" type="slidenum">
              <a:rPr lang="tr-TR" smtClean="0"/>
              <a:t>‹#›</a:t>
            </a:fld>
            <a:endParaRPr lang="tr-TR" dirty="0"/>
          </a:p>
        </p:txBody>
      </p:sp>
    </p:spTree>
    <p:extLst>
      <p:ext uri="{BB962C8B-B14F-4D97-AF65-F5344CB8AC3E}">
        <p14:creationId xmlns:p14="http://schemas.microsoft.com/office/powerpoint/2010/main" val="1423809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C4E7AD-148C-42E0-AC12-4DD9B9FC5170}" type="datetimeFigureOut">
              <a:rPr lang="tr-TR" smtClean="0"/>
              <a:t>27.5.2013</a:t>
            </a:fld>
            <a:endParaRPr lang="tr-TR" dirty="0"/>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CC0183-81E7-4F52-8A48-21100C0477B8}" type="slidenum">
              <a:rPr lang="tr-TR" smtClean="0"/>
              <a:t>‹#›</a:t>
            </a:fld>
            <a:endParaRPr lang="tr-TR" dirty="0"/>
          </a:p>
        </p:txBody>
      </p:sp>
    </p:spTree>
    <p:extLst>
      <p:ext uri="{BB962C8B-B14F-4D97-AF65-F5344CB8AC3E}">
        <p14:creationId xmlns:p14="http://schemas.microsoft.com/office/powerpoint/2010/main" val="1017728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hyperlink" Target="mailto:omeraskerden@hotmail.com.tr"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mailto:omeraskerden@hotmail.com.tr"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8.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mailto:omeraskerden@hotmail.com.tr"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CDF03BA-8549-4DDA-A71F-A4AEA1BA2D9B}" type="slidenum">
              <a:rPr lang="tr-TR" smtClean="0"/>
              <a:pPr eaLnBrk="1" hangingPunct="1"/>
              <a:t>1</a:t>
            </a:fld>
            <a:endParaRPr lang="tr-TR" smtClean="0"/>
          </a:p>
        </p:txBody>
      </p:sp>
      <p:sp>
        <p:nvSpPr>
          <p:cNvPr id="14340" name="AutoShape 4"/>
          <p:cNvSpPr>
            <a:spLocks noChangeArrowheads="1"/>
          </p:cNvSpPr>
          <p:nvPr/>
        </p:nvSpPr>
        <p:spPr bwMode="auto">
          <a:xfrm>
            <a:off x="230820" y="260648"/>
            <a:ext cx="8653785" cy="2448272"/>
          </a:xfrm>
          <a:prstGeom prst="wedgeRectCallout">
            <a:avLst>
              <a:gd name="adj1" fmla="val -25463"/>
              <a:gd name="adj2" fmla="val 34542"/>
            </a:avLst>
          </a:prstGeom>
          <a:solidFill>
            <a:srgbClr val="FFCCFF">
              <a:alpha val="20000"/>
            </a:srgbClr>
          </a:solidFill>
          <a:ln w="9525">
            <a:solidFill>
              <a:schemeClr val="tx1"/>
            </a:solidFill>
            <a:miter lim="800000"/>
            <a:headEnd/>
            <a:tailEnd/>
          </a:ln>
        </p:spPr>
        <p:txBody>
          <a:bodyPr/>
          <a:lstStyle/>
          <a:p>
            <a:pPr algn="ctr"/>
            <a:r>
              <a:rPr lang="tr-TR" sz="5400" b="1" dirty="0" smtClean="0">
                <a:solidFill>
                  <a:srgbClr val="FF0000"/>
                </a:solidFill>
              </a:rPr>
              <a:t>GEOMETRİK CİSİMLERİN SİMETRİ EKSENLERİ</a:t>
            </a:r>
            <a:endParaRPr lang="tr-TR" sz="5400" b="1" dirty="0">
              <a:solidFill>
                <a:srgbClr val="FF0000"/>
              </a:solidFill>
            </a:endParaRPr>
          </a:p>
        </p:txBody>
      </p:sp>
      <p:sp>
        <p:nvSpPr>
          <p:cNvPr id="14341" name="AutoShape 5"/>
          <p:cNvSpPr>
            <a:spLocks noChangeArrowheads="1"/>
          </p:cNvSpPr>
          <p:nvPr/>
        </p:nvSpPr>
        <p:spPr bwMode="auto">
          <a:xfrm>
            <a:off x="156874" y="4941168"/>
            <a:ext cx="8839200" cy="1758280"/>
          </a:xfrm>
          <a:prstGeom prst="wedgeRectCallout">
            <a:avLst>
              <a:gd name="adj1" fmla="val -5042"/>
              <a:gd name="adj2" fmla="val -11236"/>
            </a:avLst>
          </a:prstGeom>
          <a:solidFill>
            <a:srgbClr val="FFCCFF">
              <a:alpha val="20000"/>
            </a:srgbClr>
          </a:solidFill>
          <a:ln w="9525">
            <a:solidFill>
              <a:schemeClr val="tx1"/>
            </a:solidFill>
            <a:miter lim="800000"/>
            <a:headEnd/>
            <a:tailEnd/>
          </a:ln>
        </p:spPr>
        <p:txBody>
          <a:bodyPr/>
          <a:lstStyle/>
          <a:p>
            <a:r>
              <a:rPr lang="tr-TR" sz="4000" b="1" dirty="0">
                <a:solidFill>
                  <a:srgbClr val="FF0000"/>
                </a:solidFill>
              </a:rPr>
              <a:t>ÖMER ASKERDEN</a:t>
            </a:r>
          </a:p>
          <a:p>
            <a:r>
              <a:rPr lang="tr-TR" sz="3600" b="1" dirty="0" smtClean="0">
                <a:solidFill>
                  <a:srgbClr val="FF0000"/>
                </a:solidFill>
              </a:rPr>
              <a:t>PİRİ MEHMET PAŞA ORTAOKULU </a:t>
            </a:r>
            <a:endParaRPr lang="tr-TR" sz="3600" b="1" dirty="0">
              <a:solidFill>
                <a:srgbClr val="FF0000"/>
              </a:solidFill>
            </a:endParaRPr>
          </a:p>
          <a:p>
            <a:r>
              <a:rPr lang="tr-TR" sz="3200" b="1" dirty="0">
                <a:solidFill>
                  <a:srgbClr val="FF0000"/>
                </a:solidFill>
              </a:rPr>
              <a:t>UZMAN </a:t>
            </a:r>
            <a:r>
              <a:rPr lang="tr-TR" sz="3200" b="1" dirty="0" smtClean="0">
                <a:solidFill>
                  <a:srgbClr val="FF0000"/>
                </a:solidFill>
              </a:rPr>
              <a:t>İLKÖĞRETİM MATEMATİK ÖĞRETMENİ</a:t>
            </a:r>
            <a:endParaRPr lang="tr-TR" sz="3200" b="1" dirty="0">
              <a:solidFill>
                <a:srgbClr val="FF0000"/>
              </a:solidFill>
            </a:endParaRPr>
          </a:p>
        </p:txBody>
      </p:sp>
    </p:spTree>
    <p:extLst>
      <p:ext uri="{BB962C8B-B14F-4D97-AF65-F5344CB8AC3E}">
        <p14:creationId xmlns:p14="http://schemas.microsoft.com/office/powerpoint/2010/main" val="18178082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1000" fill="hold"/>
                                        <p:tgtEl>
                                          <p:spTgt spid="14340"/>
                                        </p:tgtEl>
                                        <p:attrNameLst>
                                          <p:attrName>ppt_x</p:attrName>
                                        </p:attrNameLst>
                                      </p:cBhvr>
                                      <p:tavLst>
                                        <p:tav tm="0">
                                          <p:val>
                                            <p:strVal val="#ppt_x-.2"/>
                                          </p:val>
                                        </p:tav>
                                        <p:tav tm="100000">
                                          <p:val>
                                            <p:strVal val="#ppt_x"/>
                                          </p:val>
                                        </p:tav>
                                      </p:tavLst>
                                    </p:anim>
                                    <p:anim calcmode="lin" valueType="num">
                                      <p:cBhvr>
                                        <p:cTn id="8" dur="1000" fill="hold"/>
                                        <p:tgtEl>
                                          <p:spTgt spid="1434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4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4341"/>
                                        </p:tgtEl>
                                        <p:attrNameLst>
                                          <p:attrName>style.visibility</p:attrName>
                                        </p:attrNameLst>
                                      </p:cBhvr>
                                      <p:to>
                                        <p:strVal val="visible"/>
                                      </p:to>
                                    </p:set>
                                    <p:anim calcmode="lin" valueType="num">
                                      <p:cBhvr>
                                        <p:cTn id="14" dur="1000" fill="hold"/>
                                        <p:tgtEl>
                                          <p:spTgt spid="14341"/>
                                        </p:tgtEl>
                                        <p:attrNameLst>
                                          <p:attrName>ppt_x</p:attrName>
                                        </p:attrNameLst>
                                      </p:cBhvr>
                                      <p:tavLst>
                                        <p:tav tm="0">
                                          <p:val>
                                            <p:strVal val="#ppt_x-.2"/>
                                          </p:val>
                                        </p:tav>
                                        <p:tav tm="100000">
                                          <p:val>
                                            <p:strVal val="#ppt_x"/>
                                          </p:val>
                                        </p:tav>
                                      </p:tavLst>
                                    </p:anim>
                                    <p:anim calcmode="lin" valueType="num">
                                      <p:cBhvr>
                                        <p:cTn id="15" dur="1000" fill="hold"/>
                                        <p:tgtEl>
                                          <p:spTgt spid="1434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p:bldP spid="1434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rbest Form 2"/>
          <p:cNvSpPr/>
          <p:nvPr/>
        </p:nvSpPr>
        <p:spPr>
          <a:xfrm>
            <a:off x="204952" y="930166"/>
            <a:ext cx="3216165" cy="1466193"/>
          </a:xfrm>
          <a:custGeom>
            <a:avLst/>
            <a:gdLst>
              <a:gd name="connsiteX0" fmla="*/ 0 w 3216165"/>
              <a:gd name="connsiteY0" fmla="*/ 0 h 1466193"/>
              <a:gd name="connsiteX1" fmla="*/ 693682 w 3216165"/>
              <a:gd name="connsiteY1" fmla="*/ 1450427 h 1466193"/>
              <a:gd name="connsiteX2" fmla="*/ 3216165 w 3216165"/>
              <a:gd name="connsiteY2" fmla="*/ 1466193 h 1466193"/>
              <a:gd name="connsiteX3" fmla="*/ 2506717 w 3216165"/>
              <a:gd name="connsiteY3" fmla="*/ 31531 h 1466193"/>
              <a:gd name="connsiteX4" fmla="*/ 0 w 3216165"/>
              <a:gd name="connsiteY4" fmla="*/ 0 h 1466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165" h="1466193">
                <a:moveTo>
                  <a:pt x="0" y="0"/>
                </a:moveTo>
                <a:lnTo>
                  <a:pt x="693682" y="1450427"/>
                </a:lnTo>
                <a:lnTo>
                  <a:pt x="3216165" y="1466193"/>
                </a:lnTo>
                <a:lnTo>
                  <a:pt x="2506717" y="31531"/>
                </a:lnTo>
                <a:lnTo>
                  <a:pt x="0" y="0"/>
                </a:lnTo>
                <a:close/>
              </a:path>
            </a:pathLst>
          </a:custGeom>
          <a:solidFill>
            <a:srgbClr val="FCD5B5">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Simetri Düzlemi</a:t>
            </a:r>
          </a:p>
          <a:p>
            <a:pPr algn="ctr"/>
            <a:r>
              <a:rPr lang="tr-TR" b="1" dirty="0">
                <a:solidFill>
                  <a:srgbClr val="FF0000"/>
                </a:solidFill>
              </a:rPr>
              <a:t>4</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497" y="188640"/>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erbest Form 6"/>
          <p:cNvSpPr/>
          <p:nvPr/>
        </p:nvSpPr>
        <p:spPr>
          <a:xfrm>
            <a:off x="5108028" y="236483"/>
            <a:ext cx="3168869" cy="2869324"/>
          </a:xfrm>
          <a:custGeom>
            <a:avLst/>
            <a:gdLst>
              <a:gd name="connsiteX0" fmla="*/ 709448 w 3168869"/>
              <a:gd name="connsiteY0" fmla="*/ 0 h 2869324"/>
              <a:gd name="connsiteX1" fmla="*/ 0 w 3168869"/>
              <a:gd name="connsiteY1" fmla="*/ 2869324 h 2869324"/>
              <a:gd name="connsiteX2" fmla="*/ 2490951 w 3168869"/>
              <a:gd name="connsiteY2" fmla="*/ 2853558 h 2869324"/>
              <a:gd name="connsiteX3" fmla="*/ 3168869 w 3168869"/>
              <a:gd name="connsiteY3" fmla="*/ 0 h 2869324"/>
              <a:gd name="connsiteX4" fmla="*/ 709448 w 3168869"/>
              <a:gd name="connsiteY4" fmla="*/ 0 h 2869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869" h="2869324">
                <a:moveTo>
                  <a:pt x="709448" y="0"/>
                </a:moveTo>
                <a:lnTo>
                  <a:pt x="0" y="2869324"/>
                </a:lnTo>
                <a:lnTo>
                  <a:pt x="2490951" y="2853558"/>
                </a:lnTo>
                <a:lnTo>
                  <a:pt x="3168869" y="0"/>
                </a:lnTo>
                <a:lnTo>
                  <a:pt x="709448" y="0"/>
                </a:lnTo>
                <a:close/>
              </a:path>
            </a:pathLst>
          </a:custGeom>
          <a:solidFill>
            <a:srgbClr val="FCD5B5">
              <a:alpha val="3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Simetri Düzlemi</a:t>
            </a:r>
          </a:p>
          <a:p>
            <a:pPr algn="ctr"/>
            <a:r>
              <a:rPr lang="tr-TR" b="1" dirty="0">
                <a:solidFill>
                  <a:srgbClr val="FF0000"/>
                </a:solidFill>
              </a:rPr>
              <a:t>5</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952" y="3717032"/>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erbest Form 8"/>
          <p:cNvSpPr/>
          <p:nvPr/>
        </p:nvSpPr>
        <p:spPr>
          <a:xfrm>
            <a:off x="252248" y="3783724"/>
            <a:ext cx="3168869" cy="2837793"/>
          </a:xfrm>
          <a:custGeom>
            <a:avLst/>
            <a:gdLst>
              <a:gd name="connsiteX0" fmla="*/ 3168869 w 3168869"/>
              <a:gd name="connsiteY0" fmla="*/ 0 h 2837793"/>
              <a:gd name="connsiteX1" fmla="*/ 693683 w 3168869"/>
              <a:gd name="connsiteY1" fmla="*/ 2112579 h 2837793"/>
              <a:gd name="connsiteX2" fmla="*/ 0 w 3168869"/>
              <a:gd name="connsiteY2" fmla="*/ 2837793 h 2837793"/>
              <a:gd name="connsiteX3" fmla="*/ 2475186 w 3168869"/>
              <a:gd name="connsiteY3" fmla="*/ 693683 h 2837793"/>
              <a:gd name="connsiteX4" fmla="*/ 3168869 w 3168869"/>
              <a:gd name="connsiteY4" fmla="*/ 0 h 2837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869" h="2837793">
                <a:moveTo>
                  <a:pt x="3168869" y="0"/>
                </a:moveTo>
                <a:lnTo>
                  <a:pt x="693683" y="2112579"/>
                </a:lnTo>
                <a:lnTo>
                  <a:pt x="0" y="2837793"/>
                </a:lnTo>
                <a:lnTo>
                  <a:pt x="2475186" y="693683"/>
                </a:lnTo>
                <a:lnTo>
                  <a:pt x="3168869" y="0"/>
                </a:lnTo>
                <a:close/>
              </a:path>
            </a:pathLst>
          </a:custGeom>
          <a:solidFill>
            <a:srgbClr val="00B0F0">
              <a:alpha val="41961"/>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solidFill>
                  <a:srgbClr val="FF0000"/>
                </a:solidFill>
              </a:rPr>
              <a:t>Simetri Düzlemi </a:t>
            </a:r>
          </a:p>
          <a:p>
            <a:pPr algn="ctr"/>
            <a:r>
              <a:rPr lang="tr-TR" b="1" dirty="0">
                <a:solidFill>
                  <a:srgbClr val="FF0000"/>
                </a:solidFill>
              </a:rPr>
              <a:t>6</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1501" y="3717031"/>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Serbest Form 10"/>
          <p:cNvSpPr/>
          <p:nvPr/>
        </p:nvSpPr>
        <p:spPr>
          <a:xfrm>
            <a:off x="5076497" y="3767959"/>
            <a:ext cx="3231931" cy="2853558"/>
          </a:xfrm>
          <a:custGeom>
            <a:avLst/>
            <a:gdLst>
              <a:gd name="connsiteX0" fmla="*/ 709448 w 3231931"/>
              <a:gd name="connsiteY0" fmla="*/ 0 h 2853558"/>
              <a:gd name="connsiteX1" fmla="*/ 3231931 w 3231931"/>
              <a:gd name="connsiteY1" fmla="*/ 2128344 h 2853558"/>
              <a:gd name="connsiteX2" fmla="*/ 2506717 w 3231931"/>
              <a:gd name="connsiteY2" fmla="*/ 2853558 h 2853558"/>
              <a:gd name="connsiteX3" fmla="*/ 0 w 3231931"/>
              <a:gd name="connsiteY3" fmla="*/ 709448 h 2853558"/>
              <a:gd name="connsiteX4" fmla="*/ 709448 w 3231931"/>
              <a:gd name="connsiteY4" fmla="*/ 0 h 285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1931" h="2853558">
                <a:moveTo>
                  <a:pt x="709448" y="0"/>
                </a:moveTo>
                <a:lnTo>
                  <a:pt x="3231931" y="2128344"/>
                </a:lnTo>
                <a:lnTo>
                  <a:pt x="2506717" y="2853558"/>
                </a:lnTo>
                <a:lnTo>
                  <a:pt x="0" y="709448"/>
                </a:lnTo>
                <a:lnTo>
                  <a:pt x="709448" y="0"/>
                </a:lnTo>
                <a:close/>
              </a:path>
            </a:pathLst>
          </a:custGeom>
          <a:solidFill>
            <a:srgbClr val="00B0F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Simetri Düzlemi </a:t>
            </a:r>
          </a:p>
          <a:p>
            <a:pPr algn="ctr"/>
            <a:r>
              <a:rPr lang="tr-TR" b="1" dirty="0">
                <a:solidFill>
                  <a:srgbClr val="FF0000"/>
                </a:solidFill>
              </a:rPr>
              <a:t>7</a:t>
            </a:r>
          </a:p>
        </p:txBody>
      </p:sp>
      <p:sp>
        <p:nvSpPr>
          <p:cNvPr id="12" name="Dikdörtgen 4"/>
          <p:cNvSpPr>
            <a:spLocks noChangeArrowheads="1"/>
          </p:cNvSpPr>
          <p:nvPr/>
        </p:nvSpPr>
        <p:spPr bwMode="auto">
          <a:xfrm>
            <a:off x="5991341"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cxnSp>
        <p:nvCxnSpPr>
          <p:cNvPr id="6" name="Düz Ok Bağlayıcısı 5"/>
          <p:cNvCxnSpPr/>
          <p:nvPr/>
        </p:nvCxnSpPr>
        <p:spPr>
          <a:xfrm flipH="1" flipV="1">
            <a:off x="1259632" y="188640"/>
            <a:ext cx="792088" cy="220771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Düz Ok Bağlayıcısı 13"/>
          <p:cNvCxnSpPr/>
          <p:nvPr/>
        </p:nvCxnSpPr>
        <p:spPr>
          <a:xfrm flipV="1">
            <a:off x="6387385" y="0"/>
            <a:ext cx="704895" cy="31058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Düz Ok Bağlayıcısı 15"/>
          <p:cNvCxnSpPr/>
          <p:nvPr/>
        </p:nvCxnSpPr>
        <p:spPr>
          <a:xfrm flipV="1">
            <a:off x="567245" y="3284984"/>
            <a:ext cx="3428691" cy="301207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flipH="1" flipV="1">
            <a:off x="4932040" y="3717031"/>
            <a:ext cx="3048024" cy="258002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87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1000"/>
                                        <p:tgtEl>
                                          <p:spTgt spid="6"/>
                                        </p:tgtEl>
                                      </p:cBhvr>
                                    </p:animEffect>
                                    <p:anim calcmode="lin" valueType="num">
                                      <p:cBhvr>
                                        <p:cTn id="64" dur="1000" fill="hold"/>
                                        <p:tgtEl>
                                          <p:spTgt spid="6"/>
                                        </p:tgtEl>
                                        <p:attrNameLst>
                                          <p:attrName>ppt_x</p:attrName>
                                        </p:attrNameLst>
                                      </p:cBhvr>
                                      <p:tavLst>
                                        <p:tav tm="0">
                                          <p:val>
                                            <p:strVal val="#ppt_x"/>
                                          </p:val>
                                        </p:tav>
                                        <p:tav tm="100000">
                                          <p:val>
                                            <p:strVal val="#ppt_x"/>
                                          </p:val>
                                        </p:tav>
                                      </p:tavLst>
                                    </p:anim>
                                    <p:anim calcmode="lin" valueType="num">
                                      <p:cBhvr>
                                        <p:cTn id="6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1000"/>
                                        <p:tgtEl>
                                          <p:spTgt spid="19"/>
                                        </p:tgtEl>
                                      </p:cBhvr>
                                    </p:animEffect>
                                    <p:anim calcmode="lin" valueType="num">
                                      <p:cBhvr>
                                        <p:cTn id="85" dur="1000" fill="hold"/>
                                        <p:tgtEl>
                                          <p:spTgt spid="19"/>
                                        </p:tgtEl>
                                        <p:attrNameLst>
                                          <p:attrName>ppt_x</p:attrName>
                                        </p:attrNameLst>
                                      </p:cBhvr>
                                      <p:tavLst>
                                        <p:tav tm="0">
                                          <p:val>
                                            <p:strVal val="#ppt_x"/>
                                          </p:val>
                                        </p:tav>
                                        <p:tav tm="100000">
                                          <p:val>
                                            <p:strVal val="#ppt_x"/>
                                          </p:val>
                                        </p:tav>
                                      </p:tavLst>
                                    </p:anim>
                                    <p:anim calcmode="lin" valueType="num">
                                      <p:cBhvr>
                                        <p:cTn id="8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260648"/>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898634" y="315310"/>
            <a:ext cx="1813035" cy="2869324"/>
          </a:xfrm>
          <a:custGeom>
            <a:avLst/>
            <a:gdLst>
              <a:gd name="connsiteX0" fmla="*/ 15766 w 1813035"/>
              <a:gd name="connsiteY0" fmla="*/ 0 h 2869324"/>
              <a:gd name="connsiteX1" fmla="*/ 0 w 1813035"/>
              <a:gd name="connsiteY1" fmla="*/ 2144111 h 2869324"/>
              <a:gd name="connsiteX2" fmla="*/ 1813035 w 1813035"/>
              <a:gd name="connsiteY2" fmla="*/ 2869324 h 2869324"/>
              <a:gd name="connsiteX3" fmla="*/ 1797269 w 1813035"/>
              <a:gd name="connsiteY3" fmla="*/ 725214 h 2869324"/>
              <a:gd name="connsiteX4" fmla="*/ 15766 w 1813035"/>
              <a:gd name="connsiteY4" fmla="*/ 0 h 2869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035" h="2869324">
                <a:moveTo>
                  <a:pt x="15766" y="0"/>
                </a:moveTo>
                <a:lnTo>
                  <a:pt x="0" y="2144111"/>
                </a:lnTo>
                <a:lnTo>
                  <a:pt x="1813035" y="2869324"/>
                </a:lnTo>
                <a:lnTo>
                  <a:pt x="1797269" y="725214"/>
                </a:lnTo>
                <a:lnTo>
                  <a:pt x="15766" y="0"/>
                </a:lnTo>
                <a:close/>
              </a:path>
            </a:pathLst>
          </a:custGeom>
          <a:solidFill>
            <a:srgbClr val="FF0000">
              <a:alpha val="3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Simetri Düzlemi</a:t>
            </a:r>
          </a:p>
          <a:p>
            <a:pPr algn="ctr"/>
            <a:r>
              <a:rPr lang="tr-TR" b="1" dirty="0">
                <a:solidFill>
                  <a:srgbClr val="FF0000"/>
                </a:solidFill>
              </a:rPr>
              <a:t>8</a:t>
            </a:r>
          </a:p>
        </p:txBody>
      </p:sp>
      <p:sp>
        <p:nvSpPr>
          <p:cNvPr id="7" name="Serbest Form 6"/>
          <p:cNvSpPr/>
          <p:nvPr/>
        </p:nvSpPr>
        <p:spPr>
          <a:xfrm>
            <a:off x="5249917" y="315310"/>
            <a:ext cx="3200400" cy="2853559"/>
          </a:xfrm>
          <a:custGeom>
            <a:avLst/>
            <a:gdLst>
              <a:gd name="connsiteX0" fmla="*/ 3200400 w 3200400"/>
              <a:gd name="connsiteY0" fmla="*/ 0 h 2853559"/>
              <a:gd name="connsiteX1" fmla="*/ 0 w 3200400"/>
              <a:gd name="connsiteY1" fmla="*/ 709449 h 2853559"/>
              <a:gd name="connsiteX2" fmla="*/ 0 w 3200400"/>
              <a:gd name="connsiteY2" fmla="*/ 2853559 h 2853559"/>
              <a:gd name="connsiteX3" fmla="*/ 3200400 w 3200400"/>
              <a:gd name="connsiteY3" fmla="*/ 2144111 h 2853559"/>
              <a:gd name="connsiteX4" fmla="*/ 3200400 w 3200400"/>
              <a:gd name="connsiteY4" fmla="*/ 0 h 285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2853559">
                <a:moveTo>
                  <a:pt x="3200400" y="0"/>
                </a:moveTo>
                <a:lnTo>
                  <a:pt x="0" y="709449"/>
                </a:lnTo>
                <a:lnTo>
                  <a:pt x="0" y="2853559"/>
                </a:lnTo>
                <a:lnTo>
                  <a:pt x="3200400" y="2144111"/>
                </a:lnTo>
                <a:lnTo>
                  <a:pt x="3200400" y="0"/>
                </a:lnTo>
                <a:close/>
              </a:path>
            </a:pathLst>
          </a:custGeom>
          <a:solidFill>
            <a:srgbClr val="FF0000">
              <a:alpha val="41961"/>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Simetri Düzlemi</a:t>
            </a:r>
          </a:p>
          <a:p>
            <a:pPr algn="ctr"/>
            <a:r>
              <a:rPr lang="tr-TR" b="1" dirty="0">
                <a:solidFill>
                  <a:schemeClr val="tx1"/>
                </a:solidFill>
              </a:rPr>
              <a:t>9</a:t>
            </a:r>
          </a:p>
        </p:txBody>
      </p:sp>
      <p:sp>
        <p:nvSpPr>
          <p:cNvPr id="11" name="Dikdörtgen 4"/>
          <p:cNvSpPr>
            <a:spLocks noChangeArrowheads="1"/>
          </p:cNvSpPr>
          <p:nvPr/>
        </p:nvSpPr>
        <p:spPr bwMode="auto">
          <a:xfrm>
            <a:off x="5991341"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cxnSp>
        <p:nvCxnSpPr>
          <p:cNvPr id="13" name="Düz Ok Bağlayıcısı 12"/>
          <p:cNvCxnSpPr/>
          <p:nvPr/>
        </p:nvCxnSpPr>
        <p:spPr>
          <a:xfrm flipH="1" flipV="1">
            <a:off x="0" y="908720"/>
            <a:ext cx="3389426" cy="15293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Düz Ok Bağlayıcısı 16"/>
          <p:cNvCxnSpPr/>
          <p:nvPr/>
        </p:nvCxnSpPr>
        <p:spPr>
          <a:xfrm flipV="1">
            <a:off x="179512" y="116632"/>
            <a:ext cx="3456384" cy="305223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Düz Ok Bağlayıcısı 19"/>
          <p:cNvCxnSpPr/>
          <p:nvPr/>
        </p:nvCxnSpPr>
        <p:spPr>
          <a:xfrm flipH="1" flipV="1">
            <a:off x="5796137" y="0"/>
            <a:ext cx="1944215" cy="316886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Düz Ok Bağlayıcısı 22"/>
          <p:cNvCxnSpPr/>
          <p:nvPr/>
        </p:nvCxnSpPr>
        <p:spPr>
          <a:xfrm flipV="1">
            <a:off x="5952658" y="692696"/>
            <a:ext cx="2147734" cy="174536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536341"/>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Serbest Form 25"/>
          <p:cNvSpPr/>
          <p:nvPr/>
        </p:nvSpPr>
        <p:spPr>
          <a:xfrm>
            <a:off x="913955" y="3577842"/>
            <a:ext cx="1813035" cy="2869324"/>
          </a:xfrm>
          <a:custGeom>
            <a:avLst/>
            <a:gdLst>
              <a:gd name="connsiteX0" fmla="*/ 15766 w 1813035"/>
              <a:gd name="connsiteY0" fmla="*/ 0 h 2869324"/>
              <a:gd name="connsiteX1" fmla="*/ 0 w 1813035"/>
              <a:gd name="connsiteY1" fmla="*/ 2144111 h 2869324"/>
              <a:gd name="connsiteX2" fmla="*/ 1813035 w 1813035"/>
              <a:gd name="connsiteY2" fmla="*/ 2869324 h 2869324"/>
              <a:gd name="connsiteX3" fmla="*/ 1797269 w 1813035"/>
              <a:gd name="connsiteY3" fmla="*/ 725214 h 2869324"/>
              <a:gd name="connsiteX4" fmla="*/ 15766 w 1813035"/>
              <a:gd name="connsiteY4" fmla="*/ 0 h 2869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035" h="2869324">
                <a:moveTo>
                  <a:pt x="15766" y="0"/>
                </a:moveTo>
                <a:lnTo>
                  <a:pt x="0" y="2144111"/>
                </a:lnTo>
                <a:lnTo>
                  <a:pt x="1813035" y="2869324"/>
                </a:lnTo>
                <a:lnTo>
                  <a:pt x="1797269" y="725214"/>
                </a:lnTo>
                <a:lnTo>
                  <a:pt x="15766" y="0"/>
                </a:lnTo>
                <a:close/>
              </a:path>
            </a:pathLst>
          </a:custGeom>
          <a:solidFill>
            <a:srgbClr val="FF0000">
              <a:alpha val="3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Simetri Düzlemi</a:t>
            </a:r>
          </a:p>
          <a:p>
            <a:pPr algn="ctr"/>
            <a:r>
              <a:rPr lang="tr-TR" b="1" dirty="0">
                <a:solidFill>
                  <a:srgbClr val="FF0000"/>
                </a:solidFill>
              </a:rPr>
              <a:t>8</a:t>
            </a:r>
          </a:p>
        </p:txBody>
      </p:sp>
      <p:pic>
        <p:nvPicPr>
          <p:cNvPr id="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5564" y="3450319"/>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Serbest Form 27"/>
          <p:cNvSpPr/>
          <p:nvPr/>
        </p:nvSpPr>
        <p:spPr>
          <a:xfrm>
            <a:off x="5426325" y="3499702"/>
            <a:ext cx="3200400" cy="2853559"/>
          </a:xfrm>
          <a:custGeom>
            <a:avLst/>
            <a:gdLst>
              <a:gd name="connsiteX0" fmla="*/ 3200400 w 3200400"/>
              <a:gd name="connsiteY0" fmla="*/ 0 h 2853559"/>
              <a:gd name="connsiteX1" fmla="*/ 0 w 3200400"/>
              <a:gd name="connsiteY1" fmla="*/ 709449 h 2853559"/>
              <a:gd name="connsiteX2" fmla="*/ 0 w 3200400"/>
              <a:gd name="connsiteY2" fmla="*/ 2853559 h 2853559"/>
              <a:gd name="connsiteX3" fmla="*/ 3200400 w 3200400"/>
              <a:gd name="connsiteY3" fmla="*/ 2144111 h 2853559"/>
              <a:gd name="connsiteX4" fmla="*/ 3200400 w 3200400"/>
              <a:gd name="connsiteY4" fmla="*/ 0 h 285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2853559">
                <a:moveTo>
                  <a:pt x="3200400" y="0"/>
                </a:moveTo>
                <a:lnTo>
                  <a:pt x="0" y="709449"/>
                </a:lnTo>
                <a:lnTo>
                  <a:pt x="0" y="2853559"/>
                </a:lnTo>
                <a:lnTo>
                  <a:pt x="3200400" y="2144111"/>
                </a:lnTo>
                <a:lnTo>
                  <a:pt x="3200400" y="0"/>
                </a:lnTo>
                <a:close/>
              </a:path>
            </a:pathLst>
          </a:custGeom>
          <a:solidFill>
            <a:srgbClr val="FF0000">
              <a:alpha val="41961"/>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Simetri Düzlemi</a:t>
            </a:r>
          </a:p>
          <a:p>
            <a:pPr algn="ctr"/>
            <a:r>
              <a:rPr lang="tr-TR" b="1" dirty="0">
                <a:solidFill>
                  <a:schemeClr val="tx1"/>
                </a:solidFill>
              </a:rPr>
              <a:t>9</a:t>
            </a:r>
          </a:p>
        </p:txBody>
      </p:sp>
      <p:cxnSp>
        <p:nvCxnSpPr>
          <p:cNvPr id="29" name="Düz Ok Bağlayıcısı 28"/>
          <p:cNvCxnSpPr/>
          <p:nvPr/>
        </p:nvCxnSpPr>
        <p:spPr>
          <a:xfrm>
            <a:off x="898634" y="4653136"/>
            <a:ext cx="3138668" cy="122413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Düz Ok Bağlayıcısı 36"/>
          <p:cNvCxnSpPr/>
          <p:nvPr/>
        </p:nvCxnSpPr>
        <p:spPr>
          <a:xfrm flipV="1">
            <a:off x="5414250" y="4365104"/>
            <a:ext cx="3550238" cy="90010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519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000"/>
                                        <p:tgtEl>
                                          <p:spTgt spid="26"/>
                                        </p:tgtEl>
                                      </p:cBhvr>
                                    </p:animEffect>
                                    <p:anim calcmode="lin" valueType="num">
                                      <p:cBhvr>
                                        <p:cTn id="71" dur="1000" fill="hold"/>
                                        <p:tgtEl>
                                          <p:spTgt spid="26"/>
                                        </p:tgtEl>
                                        <p:attrNameLst>
                                          <p:attrName>ppt_x</p:attrName>
                                        </p:attrNameLst>
                                      </p:cBhvr>
                                      <p:tavLst>
                                        <p:tav tm="0">
                                          <p:val>
                                            <p:strVal val="#ppt_x"/>
                                          </p:val>
                                        </p:tav>
                                        <p:tav tm="100000">
                                          <p:val>
                                            <p:strVal val="#ppt_x"/>
                                          </p:val>
                                        </p:tav>
                                      </p:tavLst>
                                    </p:anim>
                                    <p:anim calcmode="lin" valueType="num">
                                      <p:cBhvr>
                                        <p:cTn id="7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anim calcmode="lin" valueType="num">
                                      <p:cBhvr>
                                        <p:cTn id="78" dur="1000" fill="hold"/>
                                        <p:tgtEl>
                                          <p:spTgt spid="27"/>
                                        </p:tgtEl>
                                        <p:attrNameLst>
                                          <p:attrName>ppt_x</p:attrName>
                                        </p:attrNameLst>
                                      </p:cBhvr>
                                      <p:tavLst>
                                        <p:tav tm="0">
                                          <p:val>
                                            <p:strVal val="#ppt_x"/>
                                          </p:val>
                                        </p:tav>
                                        <p:tav tm="100000">
                                          <p:val>
                                            <p:strVal val="#ppt_x"/>
                                          </p:val>
                                        </p:tav>
                                      </p:tavLst>
                                    </p:anim>
                                    <p:anim calcmode="lin" valueType="num">
                                      <p:cBhvr>
                                        <p:cTn id="7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1000"/>
                                        <p:tgtEl>
                                          <p:spTgt spid="28"/>
                                        </p:tgtEl>
                                      </p:cBhvr>
                                    </p:animEffect>
                                    <p:anim calcmode="lin" valueType="num">
                                      <p:cBhvr>
                                        <p:cTn id="85" dur="1000" fill="hold"/>
                                        <p:tgtEl>
                                          <p:spTgt spid="28"/>
                                        </p:tgtEl>
                                        <p:attrNameLst>
                                          <p:attrName>ppt_x</p:attrName>
                                        </p:attrNameLst>
                                      </p:cBhvr>
                                      <p:tavLst>
                                        <p:tav tm="0">
                                          <p:val>
                                            <p:strVal val="#ppt_x"/>
                                          </p:val>
                                        </p:tav>
                                        <p:tav tm="100000">
                                          <p:val>
                                            <p:strVal val="#ppt_x"/>
                                          </p:val>
                                        </p:tav>
                                      </p:tavLst>
                                    </p:anim>
                                    <p:anim calcmode="lin" valueType="num">
                                      <p:cBhvr>
                                        <p:cTn id="8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1000"/>
                                        <p:tgtEl>
                                          <p:spTgt spid="29"/>
                                        </p:tgtEl>
                                      </p:cBhvr>
                                    </p:animEffect>
                                    <p:anim calcmode="lin" valueType="num">
                                      <p:cBhvr>
                                        <p:cTn id="92" dur="1000" fill="hold"/>
                                        <p:tgtEl>
                                          <p:spTgt spid="29"/>
                                        </p:tgtEl>
                                        <p:attrNameLst>
                                          <p:attrName>ppt_x</p:attrName>
                                        </p:attrNameLst>
                                      </p:cBhvr>
                                      <p:tavLst>
                                        <p:tav tm="0">
                                          <p:val>
                                            <p:strVal val="#ppt_x"/>
                                          </p:val>
                                        </p:tav>
                                        <p:tav tm="100000">
                                          <p:val>
                                            <p:strVal val="#ppt_x"/>
                                          </p:val>
                                        </p:tav>
                                      </p:tavLst>
                                    </p:anim>
                                    <p:anim calcmode="lin" valueType="num">
                                      <p:cBhvr>
                                        <p:cTn id="9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1000"/>
                                        <p:tgtEl>
                                          <p:spTgt spid="37"/>
                                        </p:tgtEl>
                                      </p:cBhvr>
                                    </p:animEffect>
                                    <p:anim calcmode="lin" valueType="num">
                                      <p:cBhvr>
                                        <p:cTn id="99" dur="1000" fill="hold"/>
                                        <p:tgtEl>
                                          <p:spTgt spid="37"/>
                                        </p:tgtEl>
                                        <p:attrNameLst>
                                          <p:attrName>ppt_x</p:attrName>
                                        </p:attrNameLst>
                                      </p:cBhvr>
                                      <p:tavLst>
                                        <p:tav tm="0">
                                          <p:val>
                                            <p:strVal val="#ppt_x"/>
                                          </p:val>
                                        </p:tav>
                                        <p:tav tm="100000">
                                          <p:val>
                                            <p:strVal val="#ppt_x"/>
                                          </p:val>
                                        </p:tav>
                                      </p:tavLst>
                                    </p:anim>
                                    <p:anim calcmode="lin" valueType="num">
                                      <p:cBhvr>
                                        <p:cTn id="10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6"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2BF7B9B-9C15-4DB5-A0C6-149549D731C7}" type="slidenum">
              <a:rPr lang="tr-TR" smtClean="0"/>
              <a:pPr eaLnBrk="1" hangingPunct="1"/>
              <a:t>12</a:t>
            </a:fld>
            <a:endParaRPr lang="tr-TR" smtClean="0"/>
          </a:p>
        </p:txBody>
      </p:sp>
      <p:sp>
        <p:nvSpPr>
          <p:cNvPr id="44036" name="AutoShape 4"/>
          <p:cNvSpPr>
            <a:spLocks noChangeArrowheads="1"/>
          </p:cNvSpPr>
          <p:nvPr/>
        </p:nvSpPr>
        <p:spPr bwMode="auto">
          <a:xfrm>
            <a:off x="458716" y="205727"/>
            <a:ext cx="8208912" cy="1711105"/>
          </a:xfrm>
          <a:prstGeom prst="wedgeRectCallout">
            <a:avLst>
              <a:gd name="adj1" fmla="val -19546"/>
              <a:gd name="adj2" fmla="val 28921"/>
            </a:avLst>
          </a:prstGeom>
          <a:solidFill>
            <a:srgbClr val="FFCCFF"/>
          </a:solidFill>
          <a:ln w="9525">
            <a:solidFill>
              <a:srgbClr val="FF0000"/>
            </a:solidFill>
            <a:miter lim="800000"/>
            <a:headEnd/>
            <a:tailEnd/>
          </a:ln>
        </p:spPr>
        <p:txBody>
          <a:bodyPr/>
          <a:lstStyle/>
          <a:p>
            <a:pPr algn="ctr"/>
            <a:r>
              <a:rPr lang="tr-TR" sz="5400" b="1" dirty="0" smtClean="0">
                <a:solidFill>
                  <a:srgbClr val="FF0000"/>
                </a:solidFill>
              </a:rPr>
              <a:t>DİKDÖRTGENLER PRİZMASI</a:t>
            </a:r>
          </a:p>
          <a:p>
            <a:pPr algn="ctr"/>
            <a:r>
              <a:rPr lang="tr-TR" sz="5400" b="1" dirty="0" smtClean="0">
                <a:solidFill>
                  <a:srgbClr val="FF0000"/>
                </a:solidFill>
              </a:rPr>
              <a:t>SİMETRİ EKSENLERİ</a:t>
            </a:r>
            <a:endParaRPr lang="tr-TR" sz="5400" b="1" dirty="0">
              <a:solidFill>
                <a:srgbClr val="FF0000"/>
              </a:solidFill>
            </a:endParaRPr>
          </a:p>
        </p:txBody>
      </p:sp>
      <p:sp>
        <p:nvSpPr>
          <p:cNvPr id="6" name="Dikdörtgen 5"/>
          <p:cNvSpPr/>
          <p:nvPr/>
        </p:nvSpPr>
        <p:spPr>
          <a:xfrm>
            <a:off x="134680" y="4797152"/>
            <a:ext cx="8856984" cy="1631216"/>
          </a:xfrm>
          <a:prstGeom prst="rect">
            <a:avLst/>
          </a:prstGeom>
          <a:solidFill>
            <a:srgbClr val="FFCCFF">
              <a:alpha val="30196"/>
            </a:srgbClr>
          </a:solidFill>
          <a:ln>
            <a:solidFill>
              <a:srgbClr val="FF0000"/>
            </a:solidFill>
          </a:ln>
        </p:spPr>
        <p:txBody>
          <a:bodyPr wrap="square">
            <a:spAutoFit/>
          </a:bodyPr>
          <a:lstStyle/>
          <a:p>
            <a:r>
              <a:rPr lang="tr-TR" sz="2000" b="1" dirty="0" smtClean="0">
                <a:solidFill>
                  <a:srgbClr val="FF0000"/>
                </a:solidFill>
              </a:rPr>
              <a:t>DİKDÖRTGEN </a:t>
            </a:r>
            <a:r>
              <a:rPr lang="tr-TR" sz="2000" b="1" dirty="0">
                <a:solidFill>
                  <a:srgbClr val="FF0000"/>
                </a:solidFill>
              </a:rPr>
              <a:t>PRİZMANIN SİMETRİ </a:t>
            </a:r>
            <a:r>
              <a:rPr lang="tr-TR" sz="2000" b="1" dirty="0" smtClean="0">
                <a:solidFill>
                  <a:srgbClr val="FF0000"/>
                </a:solidFill>
              </a:rPr>
              <a:t>DÜZLEMLERİ VE SİMETRİ EKSENLERİ </a:t>
            </a:r>
            <a:r>
              <a:rPr lang="tr-TR" sz="2000" b="1" dirty="0">
                <a:solidFill>
                  <a:srgbClr val="FF0000"/>
                </a:solidFill>
              </a:rPr>
              <a:t>:</a:t>
            </a:r>
          </a:p>
          <a:p>
            <a:r>
              <a:rPr lang="tr-TR" sz="2000" b="1" dirty="0"/>
              <a:t> </a:t>
            </a:r>
            <a:r>
              <a:rPr lang="tr-TR" sz="2000" b="1" dirty="0" smtClean="0"/>
              <a:t>      </a:t>
            </a:r>
            <a:r>
              <a:rPr lang="tr-TR" sz="2000" b="1" dirty="0" smtClean="0">
                <a:solidFill>
                  <a:srgbClr val="FF0000"/>
                </a:solidFill>
              </a:rPr>
              <a:t>a) </a:t>
            </a:r>
            <a:r>
              <a:rPr lang="tr-TR" sz="2000" b="1" dirty="0" smtClean="0"/>
              <a:t>Dikdörtgen  </a:t>
            </a:r>
            <a:r>
              <a:rPr lang="tr-TR" sz="2000" b="1" dirty="0"/>
              <a:t>prizmanın </a:t>
            </a:r>
            <a:r>
              <a:rPr lang="tr-TR" sz="2000" b="1" dirty="0" smtClean="0"/>
              <a:t>3 </a:t>
            </a:r>
            <a:r>
              <a:rPr lang="tr-TR" sz="2000" b="1" dirty="0"/>
              <a:t>tane simetri düzlemi vardır. Dikdörtgen prizmanın </a:t>
            </a:r>
            <a:r>
              <a:rPr lang="tr-TR" sz="2000" b="1" dirty="0" smtClean="0"/>
              <a:t>tabana dik olan 2 tane ve tabana paralel olan 1  </a:t>
            </a:r>
            <a:r>
              <a:rPr lang="tr-TR" sz="2000" b="1" dirty="0"/>
              <a:t>tane simetri </a:t>
            </a:r>
            <a:r>
              <a:rPr lang="tr-TR" sz="2000" b="1" dirty="0" smtClean="0"/>
              <a:t>düzlemi vardır.</a:t>
            </a:r>
          </a:p>
          <a:p>
            <a:r>
              <a:rPr lang="tr-TR" sz="2000" b="1" dirty="0"/>
              <a:t> </a:t>
            </a:r>
            <a:r>
              <a:rPr lang="tr-TR" sz="2000" b="1" dirty="0" smtClean="0"/>
              <a:t>      </a:t>
            </a:r>
            <a:r>
              <a:rPr lang="tr-TR" sz="2000" b="1" dirty="0" smtClean="0">
                <a:solidFill>
                  <a:srgbClr val="FF0000"/>
                </a:solidFill>
              </a:rPr>
              <a:t>b) </a:t>
            </a:r>
            <a:r>
              <a:rPr lang="tr-TR" sz="2000" b="1" dirty="0"/>
              <a:t>Dikdörtgen  prizmanın 3 tane simetri </a:t>
            </a:r>
            <a:r>
              <a:rPr lang="tr-TR" sz="2000" b="1" dirty="0" smtClean="0"/>
              <a:t>ekseni </a:t>
            </a:r>
            <a:r>
              <a:rPr lang="tr-TR" sz="2000" b="1" dirty="0"/>
              <a:t>vardır. Dikdörtgen prizmanın tabana dik olan </a:t>
            </a:r>
            <a:r>
              <a:rPr lang="tr-TR" sz="2000" b="1" dirty="0" smtClean="0"/>
              <a:t>1 </a:t>
            </a:r>
            <a:r>
              <a:rPr lang="tr-TR" sz="2000" b="1" dirty="0"/>
              <a:t>tane ve tabana paralel olan </a:t>
            </a:r>
            <a:r>
              <a:rPr lang="tr-TR" sz="2000" b="1" dirty="0" smtClean="0"/>
              <a:t>2  </a:t>
            </a:r>
            <a:r>
              <a:rPr lang="tr-TR" sz="2000" b="1" dirty="0"/>
              <a:t>tane simetri </a:t>
            </a:r>
            <a:r>
              <a:rPr lang="tr-TR" sz="2000" b="1" dirty="0" smtClean="0"/>
              <a:t>ekseni vardır</a:t>
            </a:r>
            <a:r>
              <a:rPr lang="tr-TR" sz="2000" b="1" dirty="0"/>
              <a:t>.</a:t>
            </a:r>
          </a:p>
        </p:txBody>
      </p:sp>
    </p:spTree>
    <p:extLst>
      <p:ext uri="{BB962C8B-B14F-4D97-AF65-F5344CB8AC3E}">
        <p14:creationId xmlns:p14="http://schemas.microsoft.com/office/powerpoint/2010/main" val="3956979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p:cTn id="7" dur="1000" fill="hold"/>
                                        <p:tgtEl>
                                          <p:spTgt spid="44036"/>
                                        </p:tgtEl>
                                        <p:attrNameLst>
                                          <p:attrName>ppt_x</p:attrName>
                                        </p:attrNameLst>
                                      </p:cBhvr>
                                      <p:tavLst>
                                        <p:tav tm="0">
                                          <p:val>
                                            <p:strVal val="#ppt_x-.2"/>
                                          </p:val>
                                        </p:tav>
                                        <p:tav tm="100000">
                                          <p:val>
                                            <p:strVal val="#ppt_x"/>
                                          </p:val>
                                        </p:tav>
                                      </p:tavLst>
                                    </p:anim>
                                    <p:anim calcmode="lin" valueType="num">
                                      <p:cBhvr>
                                        <p:cTn id="8" dur="1000" fill="hold"/>
                                        <p:tgtEl>
                                          <p:spTgt spid="44036"/>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404664"/>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Düz Bağlayıcı 2"/>
          <p:cNvCxnSpPr/>
          <p:nvPr/>
        </p:nvCxnSpPr>
        <p:spPr>
          <a:xfrm>
            <a:off x="2339752" y="476672"/>
            <a:ext cx="144016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Düz Bağlayıcı 5"/>
          <p:cNvCxnSpPr/>
          <p:nvPr/>
        </p:nvCxnSpPr>
        <p:spPr>
          <a:xfrm flipH="1">
            <a:off x="1259632" y="476672"/>
            <a:ext cx="3528392"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2350557" y="5313599"/>
            <a:ext cx="144016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flipH="1">
            <a:off x="1259632" y="5296148"/>
            <a:ext cx="3528392"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Ok Bağlayıcısı 9"/>
          <p:cNvCxnSpPr/>
          <p:nvPr/>
        </p:nvCxnSpPr>
        <p:spPr>
          <a:xfrm flipV="1">
            <a:off x="3005528" y="27865"/>
            <a:ext cx="46809" cy="576420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Serbest Form 10"/>
          <p:cNvSpPr/>
          <p:nvPr/>
        </p:nvSpPr>
        <p:spPr>
          <a:xfrm>
            <a:off x="1304144" y="2983043"/>
            <a:ext cx="3492708" cy="959370"/>
          </a:xfrm>
          <a:custGeom>
            <a:avLst/>
            <a:gdLst>
              <a:gd name="connsiteX0" fmla="*/ 3492708 w 3492708"/>
              <a:gd name="connsiteY0" fmla="*/ 0 h 959370"/>
              <a:gd name="connsiteX1" fmla="*/ 1034322 w 3492708"/>
              <a:gd name="connsiteY1" fmla="*/ 44970 h 959370"/>
              <a:gd name="connsiteX2" fmla="*/ 0 w 3492708"/>
              <a:gd name="connsiteY2" fmla="*/ 959370 h 959370"/>
              <a:gd name="connsiteX3" fmla="*/ 2443397 w 3492708"/>
              <a:gd name="connsiteY3" fmla="*/ 959370 h 959370"/>
              <a:gd name="connsiteX4" fmla="*/ 3492708 w 3492708"/>
              <a:gd name="connsiteY4" fmla="*/ 0 h 959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708" h="959370">
                <a:moveTo>
                  <a:pt x="3492708" y="0"/>
                </a:moveTo>
                <a:lnTo>
                  <a:pt x="1034322" y="44970"/>
                </a:lnTo>
                <a:lnTo>
                  <a:pt x="0" y="959370"/>
                </a:lnTo>
                <a:lnTo>
                  <a:pt x="2443397" y="959370"/>
                </a:lnTo>
                <a:lnTo>
                  <a:pt x="3492708" y="0"/>
                </a:lnTo>
                <a:close/>
              </a:path>
            </a:pathLst>
          </a:custGeom>
          <a:solidFill>
            <a:srgbClr val="FFFF00">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3" name="Düz Bağlayıcı 12"/>
          <p:cNvCxnSpPr/>
          <p:nvPr/>
        </p:nvCxnSpPr>
        <p:spPr>
          <a:xfrm>
            <a:off x="2303748" y="2994676"/>
            <a:ext cx="144016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H="1">
            <a:off x="1347773" y="2968397"/>
            <a:ext cx="3528392" cy="936104"/>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2958691" y="818710"/>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Oval 16"/>
          <p:cNvSpPr/>
          <p:nvPr/>
        </p:nvSpPr>
        <p:spPr>
          <a:xfrm>
            <a:off x="2915816" y="3336714"/>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Oval 17"/>
          <p:cNvSpPr/>
          <p:nvPr/>
        </p:nvSpPr>
        <p:spPr>
          <a:xfrm>
            <a:off x="2915816" y="563818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Dikdörtgen Belirtme Çizgisi 14"/>
          <p:cNvSpPr/>
          <p:nvPr/>
        </p:nvSpPr>
        <p:spPr>
          <a:xfrm>
            <a:off x="5076056" y="179349"/>
            <a:ext cx="3816424" cy="891389"/>
          </a:xfrm>
          <a:prstGeom prst="wedgeRectCallout">
            <a:avLst>
              <a:gd name="adj1" fmla="val -102924"/>
              <a:gd name="adj2" fmla="val 18526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bir tane simetri ekseni var. </a:t>
            </a:r>
            <a:endParaRPr lang="tr-TR" sz="2000" b="1" dirty="0">
              <a:solidFill>
                <a:schemeClr val="tx1"/>
              </a:solidFill>
            </a:endParaRPr>
          </a:p>
        </p:txBody>
      </p:sp>
      <p:sp>
        <p:nvSpPr>
          <p:cNvPr id="21" name="Dikdörtgen Belirtme Çizgisi 20"/>
          <p:cNvSpPr/>
          <p:nvPr/>
        </p:nvSpPr>
        <p:spPr>
          <a:xfrm>
            <a:off x="5076056" y="2943664"/>
            <a:ext cx="3816424" cy="1205416"/>
          </a:xfrm>
          <a:prstGeom prst="wedgeRectCallout">
            <a:avLst>
              <a:gd name="adj1" fmla="val -59718"/>
              <a:gd name="adj2" fmla="val -3698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bir tane simetri düzlemi var. </a:t>
            </a:r>
            <a:endParaRPr lang="tr-TR" sz="2000" b="1" dirty="0">
              <a:solidFill>
                <a:schemeClr val="tx1"/>
              </a:solidFill>
            </a:endParaRPr>
          </a:p>
        </p:txBody>
      </p:sp>
      <p:sp>
        <p:nvSpPr>
          <p:cNvPr id="19" name="Metin kutusu 18"/>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
        <p:nvSpPr>
          <p:cNvPr id="20" name="Dikdörtgen Belirtme Çizgisi 19"/>
          <p:cNvSpPr/>
          <p:nvPr/>
        </p:nvSpPr>
        <p:spPr>
          <a:xfrm>
            <a:off x="6570197" y="4936108"/>
            <a:ext cx="2304256" cy="1296144"/>
          </a:xfrm>
          <a:prstGeom prst="wedgeRectCallout">
            <a:avLst>
              <a:gd name="adj1" fmla="val -58533"/>
              <a:gd name="adj2" fmla="val 10803"/>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a:solidFill>
                  <a:srgbClr val="FF0000"/>
                </a:solidFill>
              </a:rPr>
              <a:t>1</a:t>
            </a:r>
          </a:p>
        </p:txBody>
      </p:sp>
    </p:spTree>
    <p:extLst>
      <p:ext uri="{BB962C8B-B14F-4D97-AF65-F5344CB8AC3E}">
        <p14:creationId xmlns:p14="http://schemas.microsoft.com/office/powerpoint/2010/main" val="29482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1000"/>
                                        <p:tgtEl>
                                          <p:spTgt spid="10"/>
                                        </p:tgtEl>
                                      </p:cBhvr>
                                    </p:animEffect>
                                    <p:anim calcmode="lin" valueType="num">
                                      <p:cBhvr>
                                        <p:cTn id="92" dur="1000" fill="hold"/>
                                        <p:tgtEl>
                                          <p:spTgt spid="10"/>
                                        </p:tgtEl>
                                        <p:attrNameLst>
                                          <p:attrName>ppt_x</p:attrName>
                                        </p:attrNameLst>
                                      </p:cBhvr>
                                      <p:tavLst>
                                        <p:tav tm="0">
                                          <p:val>
                                            <p:strVal val="#ppt_x"/>
                                          </p:val>
                                        </p:tav>
                                        <p:tav tm="100000">
                                          <p:val>
                                            <p:strVal val="#ppt_x"/>
                                          </p:val>
                                        </p:tav>
                                      </p:tavLst>
                                    </p:anim>
                                    <p:anim calcmode="lin" valueType="num">
                                      <p:cBhvr>
                                        <p:cTn id="9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1000"/>
                                        <p:tgtEl>
                                          <p:spTgt spid="15"/>
                                        </p:tgtEl>
                                      </p:cBhvr>
                                    </p:animEffect>
                                    <p:anim calcmode="lin" valueType="num">
                                      <p:cBhvr>
                                        <p:cTn id="99" dur="1000" fill="hold"/>
                                        <p:tgtEl>
                                          <p:spTgt spid="15"/>
                                        </p:tgtEl>
                                        <p:attrNameLst>
                                          <p:attrName>ppt_x</p:attrName>
                                        </p:attrNameLst>
                                      </p:cBhvr>
                                      <p:tavLst>
                                        <p:tav tm="0">
                                          <p:val>
                                            <p:strVal val="#ppt_x"/>
                                          </p:val>
                                        </p:tav>
                                        <p:tav tm="100000">
                                          <p:val>
                                            <p:strVal val="#ppt_x"/>
                                          </p:val>
                                        </p:tav>
                                      </p:tavLst>
                                    </p:anim>
                                    <p:anim calcmode="lin" valueType="num">
                                      <p:cBhvr>
                                        <p:cTn id="10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P spid="18" grpId="0" animBg="1"/>
      <p:bldP spid="15" grpId="0" animBg="1"/>
      <p:bldP spid="21"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82399" y="116632"/>
            <a:ext cx="2304256" cy="1296144"/>
          </a:xfrm>
          <a:prstGeom prst="wedgeRectCallout">
            <a:avLst>
              <a:gd name="adj1" fmla="val 53360"/>
              <a:gd name="adj2" fmla="val 2815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a:solidFill>
                  <a:srgbClr val="FF0000"/>
                </a:solidFill>
              </a:rPr>
              <a:t>1</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620688"/>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4667755" y="702400"/>
            <a:ext cx="974360" cy="5741232"/>
          </a:xfrm>
          <a:custGeom>
            <a:avLst/>
            <a:gdLst>
              <a:gd name="connsiteX0" fmla="*/ 944380 w 974360"/>
              <a:gd name="connsiteY0" fmla="*/ 0 h 5741232"/>
              <a:gd name="connsiteX1" fmla="*/ 0 w 974360"/>
              <a:gd name="connsiteY1" fmla="*/ 944380 h 5741232"/>
              <a:gd name="connsiteX2" fmla="*/ 29980 w 974360"/>
              <a:gd name="connsiteY2" fmla="*/ 5741232 h 5741232"/>
              <a:gd name="connsiteX3" fmla="*/ 974360 w 974360"/>
              <a:gd name="connsiteY3" fmla="*/ 4796852 h 5741232"/>
              <a:gd name="connsiteX4" fmla="*/ 944380 w 974360"/>
              <a:gd name="connsiteY4" fmla="*/ 0 h 5741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60" h="5741232">
                <a:moveTo>
                  <a:pt x="944380" y="0"/>
                </a:moveTo>
                <a:lnTo>
                  <a:pt x="0" y="944380"/>
                </a:lnTo>
                <a:lnTo>
                  <a:pt x="29980" y="5741232"/>
                </a:lnTo>
                <a:lnTo>
                  <a:pt x="974360" y="4796852"/>
                </a:lnTo>
                <a:lnTo>
                  <a:pt x="94438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Düz Bağlayıcı 5"/>
          <p:cNvCxnSpPr/>
          <p:nvPr/>
        </p:nvCxnSpPr>
        <p:spPr>
          <a:xfrm>
            <a:off x="4542020" y="689548"/>
            <a:ext cx="1326124" cy="867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flipH="1">
            <a:off x="3347864" y="689548"/>
            <a:ext cx="3614142" cy="867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4542020" y="5517232"/>
            <a:ext cx="1326124" cy="926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H="1">
            <a:off x="3347864" y="5517232"/>
            <a:ext cx="3614142" cy="926400"/>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097070" y="585441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5107875" y="99715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Düz Ok Bağlayıcısı 14"/>
          <p:cNvCxnSpPr/>
          <p:nvPr/>
        </p:nvCxnSpPr>
        <p:spPr>
          <a:xfrm flipV="1">
            <a:off x="5192482" y="116632"/>
            <a:ext cx="12600" cy="5989814"/>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Dikdörtgen Belirtme Çizgisi 16"/>
          <p:cNvSpPr/>
          <p:nvPr/>
        </p:nvSpPr>
        <p:spPr>
          <a:xfrm>
            <a:off x="683568" y="2704274"/>
            <a:ext cx="1872208" cy="1737483"/>
          </a:xfrm>
          <a:prstGeom prst="wedgeRectCallout">
            <a:avLst>
              <a:gd name="adj1" fmla="val 190120"/>
              <a:gd name="adj2" fmla="val -192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bir tane simetri ekseni var. </a:t>
            </a:r>
            <a:endParaRPr lang="tr-TR" sz="2000" b="1" dirty="0">
              <a:solidFill>
                <a:schemeClr val="tx1"/>
              </a:solidFill>
            </a:endParaRPr>
          </a:p>
        </p:txBody>
      </p:sp>
      <p:sp>
        <p:nvSpPr>
          <p:cNvPr id="18" name="Dikdörtgen Belirtme Çizgisi 17"/>
          <p:cNvSpPr/>
          <p:nvPr/>
        </p:nvSpPr>
        <p:spPr>
          <a:xfrm>
            <a:off x="82399" y="5228818"/>
            <a:ext cx="3060340" cy="1205416"/>
          </a:xfrm>
          <a:prstGeom prst="wedgeRectCallout">
            <a:avLst>
              <a:gd name="adj1" fmla="val 100453"/>
              <a:gd name="adj2" fmla="val -6683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2 tane simetri düzlemi var. Bu 1.si</a:t>
            </a:r>
            <a:endParaRPr lang="tr-TR" sz="2000" b="1" dirty="0">
              <a:solidFill>
                <a:schemeClr val="tx1"/>
              </a:solidFill>
            </a:endParaRPr>
          </a:p>
        </p:txBody>
      </p:sp>
      <p:sp>
        <p:nvSpPr>
          <p:cNvPr id="16" name="Metin kutusu 15"/>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470694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animBg="1"/>
      <p:bldP spid="14"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82399" y="116632"/>
            <a:ext cx="2304256" cy="1296144"/>
          </a:xfrm>
          <a:prstGeom prst="wedgeRectCallout">
            <a:avLst>
              <a:gd name="adj1" fmla="val 53360"/>
              <a:gd name="adj2" fmla="val 2815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a:solidFill>
                  <a:srgbClr val="FF0000"/>
                </a:solidFill>
              </a:rPr>
              <a:t>1</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620688"/>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3927423" y="1124262"/>
            <a:ext cx="2503357" cy="4811843"/>
          </a:xfrm>
          <a:custGeom>
            <a:avLst/>
            <a:gdLst>
              <a:gd name="connsiteX0" fmla="*/ 0 w 2503357"/>
              <a:gd name="connsiteY0" fmla="*/ 0 h 4811843"/>
              <a:gd name="connsiteX1" fmla="*/ 2428407 w 2503357"/>
              <a:gd name="connsiteY1" fmla="*/ 29981 h 4811843"/>
              <a:gd name="connsiteX2" fmla="*/ 2503357 w 2503357"/>
              <a:gd name="connsiteY2" fmla="*/ 4781863 h 4811843"/>
              <a:gd name="connsiteX3" fmla="*/ 14990 w 2503357"/>
              <a:gd name="connsiteY3" fmla="*/ 4811843 h 4811843"/>
              <a:gd name="connsiteX4" fmla="*/ 0 w 2503357"/>
              <a:gd name="connsiteY4" fmla="*/ 0 h 481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3357" h="4811843">
                <a:moveTo>
                  <a:pt x="0" y="0"/>
                </a:moveTo>
                <a:lnTo>
                  <a:pt x="2428407" y="29981"/>
                </a:lnTo>
                <a:lnTo>
                  <a:pt x="2503357" y="4781863"/>
                </a:lnTo>
                <a:lnTo>
                  <a:pt x="14990" y="4811843"/>
                </a:lnTo>
                <a:cubicBezTo>
                  <a:pt x="9993" y="3207895"/>
                  <a:pt x="4997" y="1603948"/>
                  <a:pt x="0" y="0"/>
                </a:cubicBez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Düz Bağlayıcı 5"/>
          <p:cNvCxnSpPr/>
          <p:nvPr/>
        </p:nvCxnSpPr>
        <p:spPr>
          <a:xfrm flipH="1">
            <a:off x="3347864" y="620688"/>
            <a:ext cx="3528392"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flipH="1">
            <a:off x="3347864" y="5517232"/>
            <a:ext cx="3528392"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flipH="1" flipV="1">
            <a:off x="4427984" y="620688"/>
            <a:ext cx="1368152"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H="1" flipV="1">
            <a:off x="4427984" y="5517232"/>
            <a:ext cx="1368152" cy="864096"/>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004048" y="998730"/>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5004048" y="582326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Düz Ok Bağlayıcısı 14"/>
          <p:cNvCxnSpPr/>
          <p:nvPr/>
        </p:nvCxnSpPr>
        <p:spPr>
          <a:xfrm flipV="1">
            <a:off x="5099460" y="182684"/>
            <a:ext cx="12600" cy="5989814"/>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Dikdörtgen Belirtme Çizgisi 15"/>
          <p:cNvSpPr/>
          <p:nvPr/>
        </p:nvSpPr>
        <p:spPr>
          <a:xfrm>
            <a:off x="683568" y="2704274"/>
            <a:ext cx="1872208" cy="1737483"/>
          </a:xfrm>
          <a:prstGeom prst="wedgeRectCallout">
            <a:avLst>
              <a:gd name="adj1" fmla="val 190120"/>
              <a:gd name="adj2" fmla="val -192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bir tane simetri ekseni var. </a:t>
            </a:r>
            <a:endParaRPr lang="tr-TR" sz="2000" b="1" dirty="0">
              <a:solidFill>
                <a:schemeClr val="tx1"/>
              </a:solidFill>
            </a:endParaRPr>
          </a:p>
        </p:txBody>
      </p:sp>
      <p:sp>
        <p:nvSpPr>
          <p:cNvPr id="17" name="Dikdörtgen Belirtme Çizgisi 16"/>
          <p:cNvSpPr/>
          <p:nvPr/>
        </p:nvSpPr>
        <p:spPr>
          <a:xfrm>
            <a:off x="82399" y="5228818"/>
            <a:ext cx="3060340" cy="1205416"/>
          </a:xfrm>
          <a:prstGeom prst="wedgeRectCallout">
            <a:avLst>
              <a:gd name="adj1" fmla="val 76452"/>
              <a:gd name="adj2" fmla="val -2828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2 tane simetri düzlemi var. Bu 2.si</a:t>
            </a:r>
            <a:endParaRPr lang="tr-TR" sz="2000" b="1" dirty="0">
              <a:solidFill>
                <a:schemeClr val="tx1"/>
              </a:solidFill>
            </a:endParaRPr>
          </a:p>
        </p:txBody>
      </p:sp>
      <p:sp>
        <p:nvSpPr>
          <p:cNvPr id="18" name="Metin kutusu 1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267234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animBg="1"/>
      <p:bldP spid="14"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64704"/>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2428407" y="824459"/>
            <a:ext cx="974360" cy="5786203"/>
          </a:xfrm>
          <a:custGeom>
            <a:avLst/>
            <a:gdLst>
              <a:gd name="connsiteX0" fmla="*/ 929390 w 974360"/>
              <a:gd name="connsiteY0" fmla="*/ 0 h 5786203"/>
              <a:gd name="connsiteX1" fmla="*/ 974360 w 974360"/>
              <a:gd name="connsiteY1" fmla="*/ 4856813 h 5786203"/>
              <a:gd name="connsiteX2" fmla="*/ 14990 w 974360"/>
              <a:gd name="connsiteY2" fmla="*/ 5786203 h 5786203"/>
              <a:gd name="connsiteX3" fmla="*/ 0 w 974360"/>
              <a:gd name="connsiteY3" fmla="*/ 944380 h 5786203"/>
              <a:gd name="connsiteX4" fmla="*/ 929390 w 974360"/>
              <a:gd name="connsiteY4" fmla="*/ 0 h 5786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60" h="5786203">
                <a:moveTo>
                  <a:pt x="929390" y="0"/>
                </a:moveTo>
                <a:lnTo>
                  <a:pt x="974360" y="4856813"/>
                </a:lnTo>
                <a:lnTo>
                  <a:pt x="14990" y="5786203"/>
                </a:lnTo>
                <a:cubicBezTo>
                  <a:pt x="9993" y="4172262"/>
                  <a:pt x="4997" y="2558321"/>
                  <a:pt x="0" y="944380"/>
                </a:cubicBezTo>
                <a:lnTo>
                  <a:pt x="929390" y="0"/>
                </a:lnTo>
                <a:close/>
              </a:path>
            </a:pathLst>
          </a:custGeom>
          <a:solidFill>
            <a:srgbClr val="FFFF00">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Düz Bağlayıcı 5"/>
          <p:cNvCxnSpPr>
            <a:endCxn id="4" idx="0"/>
          </p:cNvCxnSpPr>
          <p:nvPr/>
        </p:nvCxnSpPr>
        <p:spPr>
          <a:xfrm flipV="1">
            <a:off x="2428407" y="824459"/>
            <a:ext cx="929390" cy="578620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a:stCxn id="4" idx="1"/>
            <a:endCxn id="4" idx="3"/>
          </p:cNvCxnSpPr>
          <p:nvPr/>
        </p:nvCxnSpPr>
        <p:spPr>
          <a:xfrm flipH="1" flipV="1">
            <a:off x="2428407" y="1768839"/>
            <a:ext cx="974360" cy="39124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flipV="1">
            <a:off x="1115616" y="824459"/>
            <a:ext cx="1080120" cy="57862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H="1" flipV="1">
            <a:off x="1115616" y="1768839"/>
            <a:ext cx="1080120" cy="39124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Düz Bağlayıcı 23"/>
          <p:cNvCxnSpPr/>
          <p:nvPr/>
        </p:nvCxnSpPr>
        <p:spPr>
          <a:xfrm flipV="1">
            <a:off x="3563888" y="857424"/>
            <a:ext cx="1080120" cy="57532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Düz Bağlayıcı 27"/>
          <p:cNvCxnSpPr/>
          <p:nvPr/>
        </p:nvCxnSpPr>
        <p:spPr>
          <a:xfrm flipH="1" flipV="1">
            <a:off x="3597545" y="1760815"/>
            <a:ext cx="1080120" cy="3912434"/>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Düz Ok Bağlayıcısı 30"/>
          <p:cNvCxnSpPr/>
          <p:nvPr/>
        </p:nvCxnSpPr>
        <p:spPr>
          <a:xfrm>
            <a:off x="1617049" y="3665602"/>
            <a:ext cx="4792900" cy="8367"/>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1554422" y="3554735"/>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Oval 32"/>
          <p:cNvSpPr/>
          <p:nvPr/>
        </p:nvSpPr>
        <p:spPr>
          <a:xfrm>
            <a:off x="2785090" y="3543772"/>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Oval 33"/>
          <p:cNvSpPr/>
          <p:nvPr/>
        </p:nvSpPr>
        <p:spPr>
          <a:xfrm>
            <a:off x="3995936" y="353958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Dikdörtgen Belirtme Çizgisi 34"/>
          <p:cNvSpPr/>
          <p:nvPr/>
        </p:nvSpPr>
        <p:spPr>
          <a:xfrm>
            <a:off x="5000371" y="4596643"/>
            <a:ext cx="3816424" cy="1089411"/>
          </a:xfrm>
          <a:prstGeom prst="wedgeRectCallout">
            <a:avLst>
              <a:gd name="adj1" fmla="val -15334"/>
              <a:gd name="adj2" fmla="val -13289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iki tane simetri ekseni var.(Paralel olandan 1.si) </a:t>
            </a:r>
            <a:endParaRPr lang="tr-TR" sz="2000" b="1" dirty="0">
              <a:solidFill>
                <a:schemeClr val="tx1"/>
              </a:solidFill>
            </a:endParaRPr>
          </a:p>
        </p:txBody>
      </p:sp>
      <p:sp>
        <p:nvSpPr>
          <p:cNvPr id="36" name="Dikdörtgen Belirtme Çizgisi 35"/>
          <p:cNvSpPr/>
          <p:nvPr/>
        </p:nvSpPr>
        <p:spPr>
          <a:xfrm>
            <a:off x="4988418" y="824459"/>
            <a:ext cx="3816424" cy="1205416"/>
          </a:xfrm>
          <a:prstGeom prst="wedgeRectCallout">
            <a:avLst>
              <a:gd name="adj1" fmla="val -91926"/>
              <a:gd name="adj2" fmla="val 11970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iki tane simetri düzlemi var. (Dik olandan 1.si)</a:t>
            </a:r>
            <a:endParaRPr lang="tr-TR" sz="2000" b="1" dirty="0">
              <a:solidFill>
                <a:schemeClr val="tx1"/>
              </a:solidFill>
            </a:endParaRPr>
          </a:p>
        </p:txBody>
      </p:sp>
      <p:sp>
        <p:nvSpPr>
          <p:cNvPr id="16" name="Metin kutusu 15"/>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
        <p:nvSpPr>
          <p:cNvPr id="17" name="Dikdörtgen Belirtme Çizgisi 16"/>
          <p:cNvSpPr/>
          <p:nvPr/>
        </p:nvSpPr>
        <p:spPr>
          <a:xfrm>
            <a:off x="6570473" y="2636912"/>
            <a:ext cx="2304256" cy="1296144"/>
          </a:xfrm>
          <a:prstGeom prst="wedgeRectCallout">
            <a:avLst>
              <a:gd name="adj1" fmla="val -58533"/>
              <a:gd name="adj2" fmla="val 10803"/>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smtClean="0">
                <a:solidFill>
                  <a:srgbClr val="FF0000"/>
                </a:solidFill>
              </a:rPr>
              <a:t>2</a:t>
            </a:r>
            <a:endParaRPr lang="tr-TR" sz="2000" b="1" dirty="0">
              <a:solidFill>
                <a:srgbClr val="FF0000"/>
              </a:solidFill>
            </a:endParaRPr>
          </a:p>
        </p:txBody>
      </p:sp>
    </p:spTree>
    <p:extLst>
      <p:ext uri="{BB962C8B-B14F-4D97-AF65-F5344CB8AC3E}">
        <p14:creationId xmlns:p14="http://schemas.microsoft.com/office/powerpoint/2010/main" val="1471764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1000"/>
                                        <p:tgtEl>
                                          <p:spTgt spid="31"/>
                                        </p:tgtEl>
                                      </p:cBhvr>
                                    </p:animEffect>
                                    <p:anim calcmode="lin" valueType="num">
                                      <p:cBhvr>
                                        <p:cTn id="92" dur="1000" fill="hold"/>
                                        <p:tgtEl>
                                          <p:spTgt spid="31"/>
                                        </p:tgtEl>
                                        <p:attrNameLst>
                                          <p:attrName>ppt_x</p:attrName>
                                        </p:attrNameLst>
                                      </p:cBhvr>
                                      <p:tavLst>
                                        <p:tav tm="0">
                                          <p:val>
                                            <p:strVal val="#ppt_x"/>
                                          </p:val>
                                        </p:tav>
                                        <p:tav tm="100000">
                                          <p:val>
                                            <p:strVal val="#ppt_x"/>
                                          </p:val>
                                        </p:tav>
                                      </p:tavLst>
                                    </p:anim>
                                    <p:anim calcmode="lin" valueType="num">
                                      <p:cBhvr>
                                        <p:cTn id="9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1000"/>
                                        <p:tgtEl>
                                          <p:spTgt spid="36"/>
                                        </p:tgtEl>
                                      </p:cBhvr>
                                    </p:animEffect>
                                    <p:anim calcmode="lin" valueType="num">
                                      <p:cBhvr>
                                        <p:cTn id="99" dur="1000" fill="hold"/>
                                        <p:tgtEl>
                                          <p:spTgt spid="36"/>
                                        </p:tgtEl>
                                        <p:attrNameLst>
                                          <p:attrName>ppt_x</p:attrName>
                                        </p:attrNameLst>
                                      </p:cBhvr>
                                      <p:tavLst>
                                        <p:tav tm="0">
                                          <p:val>
                                            <p:strVal val="#ppt_x"/>
                                          </p:val>
                                        </p:tav>
                                        <p:tav tm="100000">
                                          <p:val>
                                            <p:strVal val="#ppt_x"/>
                                          </p:val>
                                        </p:tav>
                                      </p:tavLst>
                                    </p:anim>
                                    <p:anim calcmode="lin" valueType="num">
                                      <p:cBhvr>
                                        <p:cTn id="10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1000"/>
                                        <p:tgtEl>
                                          <p:spTgt spid="35"/>
                                        </p:tgtEl>
                                      </p:cBhvr>
                                    </p:animEffect>
                                    <p:anim calcmode="lin" valueType="num">
                                      <p:cBhvr>
                                        <p:cTn id="106" dur="1000" fill="hold"/>
                                        <p:tgtEl>
                                          <p:spTgt spid="35"/>
                                        </p:tgtEl>
                                        <p:attrNameLst>
                                          <p:attrName>ppt_x</p:attrName>
                                        </p:attrNameLst>
                                      </p:cBhvr>
                                      <p:tavLst>
                                        <p:tav tm="0">
                                          <p:val>
                                            <p:strVal val="#ppt_x"/>
                                          </p:val>
                                        </p:tav>
                                        <p:tav tm="100000">
                                          <p:val>
                                            <p:strVal val="#ppt_x"/>
                                          </p:val>
                                        </p:tav>
                                      </p:tavLst>
                                    </p:anim>
                                    <p:anim calcmode="lin" valueType="num">
                                      <p:cBhvr>
                                        <p:cTn id="10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animBg="1"/>
      <p:bldP spid="33" grpId="0" animBg="1"/>
      <p:bldP spid="34" grpId="0" animBg="1"/>
      <p:bldP spid="35" grpId="0" animBg="1"/>
      <p:bldP spid="3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6660232" y="53382"/>
            <a:ext cx="2304256" cy="1296144"/>
          </a:xfrm>
          <a:prstGeom prst="wedgeRectCallout">
            <a:avLst>
              <a:gd name="adj1" fmla="val -55931"/>
              <a:gd name="adj2" fmla="val 31620"/>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smtClean="0">
                <a:solidFill>
                  <a:srgbClr val="FF0000"/>
                </a:solidFill>
              </a:rPr>
              <a:t>2</a:t>
            </a:r>
            <a:endParaRPr lang="tr-TR" sz="2000" b="1" dirty="0">
              <a:solidFill>
                <a:srgbClr val="FF0000"/>
              </a:solidFill>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64704"/>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Düz Bağlayıcı 3"/>
          <p:cNvCxnSpPr/>
          <p:nvPr/>
        </p:nvCxnSpPr>
        <p:spPr>
          <a:xfrm flipV="1">
            <a:off x="1115616" y="824459"/>
            <a:ext cx="1080120" cy="5786203"/>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Düz Bağlayıcı 4"/>
          <p:cNvCxnSpPr/>
          <p:nvPr/>
        </p:nvCxnSpPr>
        <p:spPr>
          <a:xfrm flipH="1" flipV="1">
            <a:off x="1115616" y="1768839"/>
            <a:ext cx="1080120" cy="3912434"/>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Düz Bağlayıcı 5"/>
          <p:cNvCxnSpPr/>
          <p:nvPr/>
        </p:nvCxnSpPr>
        <p:spPr>
          <a:xfrm flipV="1">
            <a:off x="3563888" y="857424"/>
            <a:ext cx="1080120" cy="575323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H="1" flipV="1">
            <a:off x="3597545" y="1760815"/>
            <a:ext cx="1080120" cy="3912434"/>
          </a:xfrm>
          <a:prstGeom prst="line">
            <a:avLst/>
          </a:prstGeom>
        </p:spPr>
        <p:style>
          <a:lnRef idx="1">
            <a:schemeClr val="accent1"/>
          </a:lnRef>
          <a:fillRef idx="0">
            <a:schemeClr val="accent1"/>
          </a:fillRef>
          <a:effectRef idx="0">
            <a:schemeClr val="accent1"/>
          </a:effectRef>
          <a:fontRef idx="minor">
            <a:schemeClr val="tx1"/>
          </a:fontRef>
        </p:style>
      </p:cxnSp>
      <p:sp>
        <p:nvSpPr>
          <p:cNvPr id="13" name="Serbest Form 12"/>
          <p:cNvSpPr/>
          <p:nvPr/>
        </p:nvSpPr>
        <p:spPr>
          <a:xfrm>
            <a:off x="1091339" y="3312297"/>
            <a:ext cx="3552669" cy="809469"/>
          </a:xfrm>
          <a:custGeom>
            <a:avLst/>
            <a:gdLst>
              <a:gd name="connsiteX0" fmla="*/ 0 w 3552669"/>
              <a:gd name="connsiteY0" fmla="*/ 809469 h 809469"/>
              <a:gd name="connsiteX1" fmla="*/ 1064302 w 3552669"/>
              <a:gd name="connsiteY1" fmla="*/ 0 h 809469"/>
              <a:gd name="connsiteX2" fmla="*/ 3552669 w 3552669"/>
              <a:gd name="connsiteY2" fmla="*/ 14990 h 809469"/>
              <a:gd name="connsiteX3" fmla="*/ 2458387 w 3552669"/>
              <a:gd name="connsiteY3" fmla="*/ 749508 h 809469"/>
              <a:gd name="connsiteX4" fmla="*/ 0 w 3552669"/>
              <a:gd name="connsiteY4" fmla="*/ 809469 h 809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2669" h="809469">
                <a:moveTo>
                  <a:pt x="0" y="809469"/>
                </a:moveTo>
                <a:lnTo>
                  <a:pt x="1064302" y="0"/>
                </a:lnTo>
                <a:lnTo>
                  <a:pt x="3552669" y="14990"/>
                </a:lnTo>
                <a:lnTo>
                  <a:pt x="2458387" y="749508"/>
                </a:lnTo>
                <a:lnTo>
                  <a:pt x="0" y="80946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1554422" y="3554735"/>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Oval 14"/>
          <p:cNvSpPr/>
          <p:nvPr/>
        </p:nvSpPr>
        <p:spPr>
          <a:xfrm>
            <a:off x="3995936" y="353958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Oval 15"/>
          <p:cNvSpPr/>
          <p:nvPr/>
        </p:nvSpPr>
        <p:spPr>
          <a:xfrm>
            <a:off x="2814675" y="353958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7" name="Düz Ok Bağlayıcısı 16"/>
          <p:cNvCxnSpPr/>
          <p:nvPr/>
        </p:nvCxnSpPr>
        <p:spPr>
          <a:xfrm>
            <a:off x="1567253" y="3680749"/>
            <a:ext cx="5040052"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Dikdörtgen Belirtme Çizgisi 19"/>
          <p:cNvSpPr/>
          <p:nvPr/>
        </p:nvSpPr>
        <p:spPr>
          <a:xfrm>
            <a:off x="5148064" y="1790032"/>
            <a:ext cx="3816424" cy="1205416"/>
          </a:xfrm>
          <a:prstGeom prst="wedgeRectCallout">
            <a:avLst>
              <a:gd name="adj1" fmla="val -60504"/>
              <a:gd name="adj2" fmla="val 7742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bir tane simetri düzlemi var. </a:t>
            </a:r>
            <a:endParaRPr lang="tr-TR" sz="2000" b="1" dirty="0">
              <a:solidFill>
                <a:schemeClr val="tx1"/>
              </a:solidFill>
            </a:endParaRPr>
          </a:p>
        </p:txBody>
      </p:sp>
      <p:sp>
        <p:nvSpPr>
          <p:cNvPr id="21" name="Dikdörtgen Belirtme Çizgisi 20"/>
          <p:cNvSpPr/>
          <p:nvPr/>
        </p:nvSpPr>
        <p:spPr>
          <a:xfrm>
            <a:off x="5000371" y="4596643"/>
            <a:ext cx="3816424" cy="1089411"/>
          </a:xfrm>
          <a:prstGeom prst="wedgeRectCallout">
            <a:avLst>
              <a:gd name="adj1" fmla="val -15334"/>
              <a:gd name="adj2" fmla="val -13289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iki tane simetri ekseni var.(Paralel olandan 1.si) </a:t>
            </a:r>
            <a:endParaRPr lang="tr-TR" sz="2000" b="1" dirty="0">
              <a:solidFill>
                <a:schemeClr val="tx1"/>
              </a:solidFill>
            </a:endParaRPr>
          </a:p>
        </p:txBody>
      </p:sp>
      <p:sp>
        <p:nvSpPr>
          <p:cNvPr id="18" name="Metin kutusu 1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414263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64704"/>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Düz Bağlayıcı 2"/>
          <p:cNvCxnSpPr/>
          <p:nvPr/>
        </p:nvCxnSpPr>
        <p:spPr>
          <a:xfrm flipV="1">
            <a:off x="1115616" y="1768839"/>
            <a:ext cx="2520280" cy="48418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Düz Bağlayıcı 3"/>
          <p:cNvCxnSpPr/>
          <p:nvPr/>
        </p:nvCxnSpPr>
        <p:spPr>
          <a:xfrm flipH="1" flipV="1">
            <a:off x="1115616" y="1768839"/>
            <a:ext cx="2520280" cy="4841824"/>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Düz Bağlayıcı 4"/>
          <p:cNvCxnSpPr/>
          <p:nvPr/>
        </p:nvCxnSpPr>
        <p:spPr>
          <a:xfrm flipV="1">
            <a:off x="2195736" y="857424"/>
            <a:ext cx="2448272" cy="48158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Düz Bağlayıcı 5"/>
          <p:cNvCxnSpPr/>
          <p:nvPr/>
        </p:nvCxnSpPr>
        <p:spPr>
          <a:xfrm flipH="1" flipV="1">
            <a:off x="2195736" y="824459"/>
            <a:ext cx="2481929" cy="4848790"/>
          </a:xfrm>
          <a:prstGeom prst="line">
            <a:avLst/>
          </a:prstGeom>
        </p:spPr>
        <p:style>
          <a:lnRef idx="1">
            <a:schemeClr val="accent1"/>
          </a:lnRef>
          <a:fillRef idx="0">
            <a:schemeClr val="accent1"/>
          </a:fillRef>
          <a:effectRef idx="0">
            <a:schemeClr val="accent1"/>
          </a:effectRef>
          <a:fontRef idx="minor">
            <a:schemeClr val="tx1"/>
          </a:fontRef>
        </p:style>
      </p:cxnSp>
      <p:sp>
        <p:nvSpPr>
          <p:cNvPr id="7" name="Serbest Form 6"/>
          <p:cNvSpPr/>
          <p:nvPr/>
        </p:nvSpPr>
        <p:spPr>
          <a:xfrm>
            <a:off x="1091339" y="3312297"/>
            <a:ext cx="3552669" cy="809469"/>
          </a:xfrm>
          <a:custGeom>
            <a:avLst/>
            <a:gdLst>
              <a:gd name="connsiteX0" fmla="*/ 0 w 3552669"/>
              <a:gd name="connsiteY0" fmla="*/ 809469 h 809469"/>
              <a:gd name="connsiteX1" fmla="*/ 1064302 w 3552669"/>
              <a:gd name="connsiteY1" fmla="*/ 0 h 809469"/>
              <a:gd name="connsiteX2" fmla="*/ 3552669 w 3552669"/>
              <a:gd name="connsiteY2" fmla="*/ 14990 h 809469"/>
              <a:gd name="connsiteX3" fmla="*/ 2458387 w 3552669"/>
              <a:gd name="connsiteY3" fmla="*/ 749508 h 809469"/>
              <a:gd name="connsiteX4" fmla="*/ 0 w 3552669"/>
              <a:gd name="connsiteY4" fmla="*/ 809469 h 809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2669" h="809469">
                <a:moveTo>
                  <a:pt x="0" y="809469"/>
                </a:moveTo>
                <a:lnTo>
                  <a:pt x="1064302" y="0"/>
                </a:lnTo>
                <a:lnTo>
                  <a:pt x="3552669" y="14990"/>
                </a:lnTo>
                <a:lnTo>
                  <a:pt x="2458387" y="749508"/>
                </a:lnTo>
                <a:lnTo>
                  <a:pt x="0" y="80946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Belirtme Çizgisi 7"/>
          <p:cNvSpPr/>
          <p:nvPr/>
        </p:nvSpPr>
        <p:spPr>
          <a:xfrm>
            <a:off x="6660232" y="53382"/>
            <a:ext cx="2304256" cy="1296144"/>
          </a:xfrm>
          <a:prstGeom prst="wedgeRectCallout">
            <a:avLst>
              <a:gd name="adj1" fmla="val -55931"/>
              <a:gd name="adj2" fmla="val 31620"/>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smtClean="0">
                <a:solidFill>
                  <a:srgbClr val="FF0000"/>
                </a:solidFill>
              </a:rPr>
              <a:t>3</a:t>
            </a:r>
            <a:endParaRPr lang="tr-TR" sz="2000" b="1" dirty="0">
              <a:solidFill>
                <a:srgbClr val="FF0000"/>
              </a:solidFill>
            </a:endParaRPr>
          </a:p>
        </p:txBody>
      </p:sp>
      <p:sp>
        <p:nvSpPr>
          <p:cNvPr id="13" name="Oval 12"/>
          <p:cNvSpPr/>
          <p:nvPr/>
        </p:nvSpPr>
        <p:spPr>
          <a:xfrm>
            <a:off x="3311860" y="3139322"/>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2267744" y="3952184"/>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 name="Düz Bağlayıcı 15"/>
          <p:cNvCxnSpPr>
            <a:stCxn id="7" idx="3"/>
            <a:endCxn id="7" idx="1"/>
          </p:cNvCxnSpPr>
          <p:nvPr/>
        </p:nvCxnSpPr>
        <p:spPr>
          <a:xfrm flipH="1" flipV="1">
            <a:off x="2155641" y="3312297"/>
            <a:ext cx="1394085" cy="7495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a:stCxn id="7" idx="2"/>
          </p:cNvCxnSpPr>
          <p:nvPr/>
        </p:nvCxnSpPr>
        <p:spPr>
          <a:xfrm flipH="1">
            <a:off x="1091339" y="3327287"/>
            <a:ext cx="3552669" cy="750911"/>
          </a:xfrm>
          <a:prstGeom prst="line">
            <a:avLst/>
          </a:prstGeom>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785090" y="3543772"/>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0" name="Düz Ok Bağlayıcısı 19"/>
          <p:cNvCxnSpPr/>
          <p:nvPr/>
        </p:nvCxnSpPr>
        <p:spPr>
          <a:xfrm flipH="1">
            <a:off x="497273" y="1628800"/>
            <a:ext cx="4722799" cy="4044449"/>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Dikdörtgen Belirtme Çizgisi 24"/>
          <p:cNvSpPr/>
          <p:nvPr/>
        </p:nvSpPr>
        <p:spPr>
          <a:xfrm>
            <a:off x="5148064" y="2154106"/>
            <a:ext cx="3816424" cy="1089411"/>
          </a:xfrm>
          <a:prstGeom prst="wedgeRectCallout">
            <a:avLst>
              <a:gd name="adj1" fmla="val -51077"/>
              <a:gd name="adj2" fmla="val -8748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iki tane simetri ekseni var.(Paralel olandan 2.si) </a:t>
            </a:r>
            <a:endParaRPr lang="tr-TR" sz="2000" b="1" dirty="0">
              <a:solidFill>
                <a:schemeClr val="tx1"/>
              </a:solidFill>
            </a:endParaRPr>
          </a:p>
        </p:txBody>
      </p:sp>
      <p:sp>
        <p:nvSpPr>
          <p:cNvPr id="26" name="Dikdörtgen Belirtme Çizgisi 25"/>
          <p:cNvSpPr/>
          <p:nvPr/>
        </p:nvSpPr>
        <p:spPr>
          <a:xfrm>
            <a:off x="5148064" y="3952184"/>
            <a:ext cx="3816424" cy="1205416"/>
          </a:xfrm>
          <a:prstGeom prst="wedgeRectCallout">
            <a:avLst>
              <a:gd name="adj1" fmla="val -64039"/>
              <a:gd name="adj2" fmla="val -10289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bir tane simetri düzlemi var. </a:t>
            </a:r>
            <a:endParaRPr lang="tr-TR" sz="2000" b="1" dirty="0">
              <a:solidFill>
                <a:schemeClr val="tx1"/>
              </a:solidFill>
            </a:endParaRPr>
          </a:p>
        </p:txBody>
      </p:sp>
      <p:sp>
        <p:nvSpPr>
          <p:cNvPr id="17" name="Metin kutusu 1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429096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1000"/>
                                        <p:tgtEl>
                                          <p:spTgt spid="19"/>
                                        </p:tgtEl>
                                      </p:cBhvr>
                                    </p:animEffect>
                                    <p:anim calcmode="lin" valueType="num">
                                      <p:cBhvr>
                                        <p:cTn id="85" dur="1000" fill="hold"/>
                                        <p:tgtEl>
                                          <p:spTgt spid="19"/>
                                        </p:tgtEl>
                                        <p:attrNameLst>
                                          <p:attrName>ppt_x</p:attrName>
                                        </p:attrNameLst>
                                      </p:cBhvr>
                                      <p:tavLst>
                                        <p:tav tm="0">
                                          <p:val>
                                            <p:strVal val="#ppt_x"/>
                                          </p:val>
                                        </p:tav>
                                        <p:tav tm="100000">
                                          <p:val>
                                            <p:strVal val="#ppt_x"/>
                                          </p:val>
                                        </p:tav>
                                      </p:tavLst>
                                    </p:anim>
                                    <p:anim calcmode="lin" valueType="num">
                                      <p:cBhvr>
                                        <p:cTn id="8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1000"/>
                                        <p:tgtEl>
                                          <p:spTgt spid="26"/>
                                        </p:tgtEl>
                                      </p:cBhvr>
                                    </p:animEffect>
                                    <p:anim calcmode="lin" valueType="num">
                                      <p:cBhvr>
                                        <p:cTn id="106" dur="1000" fill="hold"/>
                                        <p:tgtEl>
                                          <p:spTgt spid="26"/>
                                        </p:tgtEl>
                                        <p:attrNameLst>
                                          <p:attrName>ppt_x</p:attrName>
                                        </p:attrNameLst>
                                      </p:cBhvr>
                                      <p:tavLst>
                                        <p:tav tm="0">
                                          <p:val>
                                            <p:strVal val="#ppt_x"/>
                                          </p:val>
                                        </p:tav>
                                        <p:tav tm="100000">
                                          <p:val>
                                            <p:strVal val="#ppt_x"/>
                                          </p:val>
                                        </p:tav>
                                      </p:tavLst>
                                    </p:anim>
                                    <p:anim calcmode="lin" valueType="num">
                                      <p:cBhvr>
                                        <p:cTn id="10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9" grpId="0" animBg="1"/>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64704"/>
            <a:ext cx="3614142"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Düz Bağlayıcı 3"/>
          <p:cNvCxnSpPr/>
          <p:nvPr/>
        </p:nvCxnSpPr>
        <p:spPr>
          <a:xfrm flipH="1" flipV="1">
            <a:off x="2195736" y="764704"/>
            <a:ext cx="2534022" cy="4896544"/>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Düz Bağlayıcı 5"/>
          <p:cNvCxnSpPr/>
          <p:nvPr/>
        </p:nvCxnSpPr>
        <p:spPr>
          <a:xfrm flipV="1">
            <a:off x="2195736" y="764704"/>
            <a:ext cx="2534022" cy="4896544"/>
          </a:xfrm>
          <a:prstGeom prst="line">
            <a:avLst/>
          </a:prstGeom>
        </p:spPr>
        <p:style>
          <a:lnRef idx="1">
            <a:schemeClr val="accent1"/>
          </a:lnRef>
          <a:fillRef idx="0">
            <a:schemeClr val="accent1"/>
          </a:fillRef>
          <a:effectRef idx="0">
            <a:schemeClr val="accent1"/>
          </a:effectRef>
          <a:fontRef idx="minor">
            <a:schemeClr val="tx1"/>
          </a:fontRef>
        </p:style>
      </p:cxnSp>
      <p:sp>
        <p:nvSpPr>
          <p:cNvPr id="9" name="Dikdörtgen 8"/>
          <p:cNvSpPr/>
          <p:nvPr/>
        </p:nvSpPr>
        <p:spPr>
          <a:xfrm>
            <a:off x="1678503" y="1311111"/>
            <a:ext cx="2488367" cy="4811842"/>
          </a:xfrm>
          <a:prstGeom prst="rect">
            <a:avLst/>
          </a:prstGeom>
          <a:solidFill>
            <a:srgbClr val="FFFF00">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Oval 9"/>
          <p:cNvSpPr/>
          <p:nvPr/>
        </p:nvSpPr>
        <p:spPr>
          <a:xfrm>
            <a:off x="3354735" y="3086962"/>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2" name="Düz Bağlayıcı 11"/>
          <p:cNvCxnSpPr/>
          <p:nvPr/>
        </p:nvCxnSpPr>
        <p:spPr>
          <a:xfrm flipH="1" flipV="1">
            <a:off x="1115616" y="1700808"/>
            <a:ext cx="2455143" cy="49685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1115616" y="1844824"/>
            <a:ext cx="2455143"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Ok Bağlayıcısı 17"/>
          <p:cNvCxnSpPr/>
          <p:nvPr/>
        </p:nvCxnSpPr>
        <p:spPr>
          <a:xfrm flipH="1">
            <a:off x="463177" y="3212976"/>
            <a:ext cx="2999570" cy="2808312"/>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235175" y="413107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4" name="Düz Bağlayıcı 23"/>
          <p:cNvCxnSpPr/>
          <p:nvPr/>
        </p:nvCxnSpPr>
        <p:spPr>
          <a:xfrm flipH="1" flipV="1">
            <a:off x="1678503" y="1311111"/>
            <a:ext cx="2488367" cy="4811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p:nvPr/>
        </p:nvCxnSpPr>
        <p:spPr>
          <a:xfrm flipV="1">
            <a:off x="1678503" y="1311111"/>
            <a:ext cx="2488367" cy="4811842"/>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814674" y="359101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Dikdörtgen Belirtme Çizgisi 27"/>
          <p:cNvSpPr/>
          <p:nvPr/>
        </p:nvSpPr>
        <p:spPr>
          <a:xfrm>
            <a:off x="4988418" y="824459"/>
            <a:ext cx="3816424" cy="1205416"/>
          </a:xfrm>
          <a:prstGeom prst="wedgeRectCallout">
            <a:avLst>
              <a:gd name="adj1" fmla="val -71501"/>
              <a:gd name="adj2" fmla="val 9110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dik olan iki tane simetri düzlemi var. (Dik olandan 2.si)</a:t>
            </a:r>
            <a:endParaRPr lang="tr-TR" sz="2000" b="1" dirty="0">
              <a:solidFill>
                <a:schemeClr val="tx1"/>
              </a:solidFill>
            </a:endParaRPr>
          </a:p>
        </p:txBody>
      </p:sp>
      <p:sp>
        <p:nvSpPr>
          <p:cNvPr id="29" name="Dikdörtgen Belirtme Çizgisi 28"/>
          <p:cNvSpPr/>
          <p:nvPr/>
        </p:nvSpPr>
        <p:spPr>
          <a:xfrm>
            <a:off x="5148064" y="5151001"/>
            <a:ext cx="3816424" cy="1089411"/>
          </a:xfrm>
          <a:prstGeom prst="wedgeRectCallout">
            <a:avLst>
              <a:gd name="adj1" fmla="val -140631"/>
              <a:gd name="adj2" fmla="val -778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Dikdörtgenler prizmasının tabana paralel  olan iki tane simetri ekseni var.(Paralel olandan 2.si) </a:t>
            </a:r>
            <a:endParaRPr lang="tr-TR" sz="2000" b="1" dirty="0">
              <a:solidFill>
                <a:schemeClr val="tx1"/>
              </a:solidFill>
            </a:endParaRPr>
          </a:p>
        </p:txBody>
      </p:sp>
      <p:sp>
        <p:nvSpPr>
          <p:cNvPr id="16" name="Metin kutusu 15"/>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
        <p:nvSpPr>
          <p:cNvPr id="17" name="Dikdörtgen Belirtme Çizgisi 16"/>
          <p:cNvSpPr/>
          <p:nvPr/>
        </p:nvSpPr>
        <p:spPr>
          <a:xfrm>
            <a:off x="5882952" y="2546902"/>
            <a:ext cx="2304256" cy="1296144"/>
          </a:xfrm>
          <a:prstGeom prst="wedgeRectCallout">
            <a:avLst>
              <a:gd name="adj1" fmla="val -58533"/>
              <a:gd name="adj2" fmla="val 10803"/>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DİKDÖRTGENLER</a:t>
            </a:r>
          </a:p>
          <a:p>
            <a:pPr algn="ctr"/>
            <a:r>
              <a:rPr lang="tr-TR" sz="2000" b="1" dirty="0" smtClean="0">
                <a:solidFill>
                  <a:srgbClr val="FF0000"/>
                </a:solidFill>
              </a:rPr>
              <a:t>PRİZMASININ SİMETRİ EKSENLERİ</a:t>
            </a:r>
          </a:p>
          <a:p>
            <a:pPr algn="ctr"/>
            <a:r>
              <a:rPr lang="tr-TR" sz="2000" b="1" dirty="0" smtClean="0">
                <a:solidFill>
                  <a:srgbClr val="FF0000"/>
                </a:solidFill>
              </a:rPr>
              <a:t>3</a:t>
            </a:r>
            <a:endParaRPr lang="tr-TR" sz="2000" b="1" dirty="0">
              <a:solidFill>
                <a:srgbClr val="FF0000"/>
              </a:solidFill>
            </a:endParaRPr>
          </a:p>
        </p:txBody>
      </p:sp>
    </p:spTree>
    <p:extLst>
      <p:ext uri="{BB962C8B-B14F-4D97-AF65-F5344CB8AC3E}">
        <p14:creationId xmlns:p14="http://schemas.microsoft.com/office/powerpoint/2010/main" val="2787618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000"/>
                                        <p:tgtEl>
                                          <p:spTgt spid="26"/>
                                        </p:tgtEl>
                                      </p:cBhvr>
                                    </p:animEffect>
                                    <p:anim calcmode="lin" valueType="num">
                                      <p:cBhvr>
                                        <p:cTn id="71" dur="1000" fill="hold"/>
                                        <p:tgtEl>
                                          <p:spTgt spid="26"/>
                                        </p:tgtEl>
                                        <p:attrNameLst>
                                          <p:attrName>ppt_x</p:attrName>
                                        </p:attrNameLst>
                                      </p:cBhvr>
                                      <p:tavLst>
                                        <p:tav tm="0">
                                          <p:val>
                                            <p:strVal val="#ppt_x"/>
                                          </p:val>
                                        </p:tav>
                                        <p:tav tm="100000">
                                          <p:val>
                                            <p:strVal val="#ppt_x"/>
                                          </p:val>
                                        </p:tav>
                                      </p:tavLst>
                                    </p:anim>
                                    <p:anim calcmode="lin" valueType="num">
                                      <p:cBhvr>
                                        <p:cTn id="7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anim calcmode="lin" valueType="num">
                                      <p:cBhvr>
                                        <p:cTn id="78" dur="1000" fill="hold"/>
                                        <p:tgtEl>
                                          <p:spTgt spid="27"/>
                                        </p:tgtEl>
                                        <p:attrNameLst>
                                          <p:attrName>ppt_x</p:attrName>
                                        </p:attrNameLst>
                                      </p:cBhvr>
                                      <p:tavLst>
                                        <p:tav tm="0">
                                          <p:val>
                                            <p:strVal val="#ppt_x"/>
                                          </p:val>
                                        </p:tav>
                                        <p:tav tm="100000">
                                          <p:val>
                                            <p:strVal val="#ppt_x"/>
                                          </p:val>
                                        </p:tav>
                                      </p:tavLst>
                                    </p:anim>
                                    <p:anim calcmode="lin" valueType="num">
                                      <p:cBhvr>
                                        <p:cTn id="7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1000"/>
                                        <p:tgtEl>
                                          <p:spTgt spid="28"/>
                                        </p:tgtEl>
                                      </p:cBhvr>
                                    </p:animEffect>
                                    <p:anim calcmode="lin" valueType="num">
                                      <p:cBhvr>
                                        <p:cTn id="99" dur="1000" fill="hold"/>
                                        <p:tgtEl>
                                          <p:spTgt spid="28"/>
                                        </p:tgtEl>
                                        <p:attrNameLst>
                                          <p:attrName>ppt_x</p:attrName>
                                        </p:attrNameLst>
                                      </p:cBhvr>
                                      <p:tavLst>
                                        <p:tav tm="0">
                                          <p:val>
                                            <p:strVal val="#ppt_x"/>
                                          </p:val>
                                        </p:tav>
                                        <p:tav tm="100000">
                                          <p:val>
                                            <p:strVal val="#ppt_x"/>
                                          </p:val>
                                        </p:tav>
                                      </p:tavLst>
                                    </p:anim>
                                    <p:anim calcmode="lin" valueType="num">
                                      <p:cBhvr>
                                        <p:cTn id="10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1" grpId="0" animBg="1"/>
      <p:bldP spid="27" grpId="0" animBg="1"/>
      <p:bldP spid="28" grpId="0" animBg="1"/>
      <p:bldP spid="29"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ChangeArrowheads="1"/>
          </p:cNvSpPr>
          <p:nvPr/>
        </p:nvSpPr>
        <p:spPr bwMode="auto">
          <a:xfrm>
            <a:off x="190500" y="228600"/>
            <a:ext cx="8763000" cy="2554288"/>
          </a:xfrm>
          <a:prstGeom prst="rect">
            <a:avLst/>
          </a:prstGeom>
          <a:solidFill>
            <a:srgbClr val="92D050">
              <a:alpha val="52940"/>
            </a:srgbClr>
          </a:solidFill>
          <a:ln w="9525">
            <a:solidFill>
              <a:srgbClr val="FF0000"/>
            </a:solidFill>
            <a:miter lim="800000"/>
            <a:headEnd/>
            <a:tailEnd/>
          </a:ln>
        </p:spPr>
        <p:txBody>
          <a:bodyPr anchor="ctr">
            <a:spAutoFit/>
          </a:bodyPr>
          <a:lstStyle/>
          <a:p>
            <a:r>
              <a:rPr lang="tr-TR" altLang="zh-TW" sz="2000" b="1" dirty="0">
                <a:solidFill>
                  <a:srgbClr val="FF0000"/>
                </a:solidFill>
              </a:rPr>
              <a:t>AÇIKLAMA-1:</a:t>
            </a:r>
            <a:r>
              <a:rPr lang="tr-TR" altLang="zh-TW" sz="2000" b="1" dirty="0"/>
              <a:t> </a:t>
            </a:r>
          </a:p>
          <a:p>
            <a:r>
              <a:rPr lang="tr-TR" altLang="zh-TW" sz="2000" b="1" dirty="0"/>
              <a:t>	Düzgün piramitlerin taban köşe sayısı kadar simetri düzlemi vardır.</a:t>
            </a:r>
          </a:p>
          <a:p>
            <a:r>
              <a:rPr lang="tr-TR" altLang="zh-TW" sz="2000" b="1" dirty="0">
                <a:solidFill>
                  <a:srgbClr val="FF0000"/>
                </a:solidFill>
              </a:rPr>
              <a:t>Örnek : </a:t>
            </a:r>
          </a:p>
          <a:p>
            <a:r>
              <a:rPr lang="tr-TR" altLang="zh-TW" sz="2000" b="1" dirty="0"/>
              <a:t>	Kare piramidin tabanında 4 tane köşe olduğundan simetri düzlemi 4 tanedir.</a:t>
            </a:r>
          </a:p>
          <a:p>
            <a:r>
              <a:rPr lang="tr-TR" altLang="zh-TW" sz="2000" b="1" dirty="0"/>
              <a:t>	Düzgün altıgen piramidin tabanında 6 tane köşe olduğundan simetri düzlemi 6 tanedir.</a:t>
            </a:r>
          </a:p>
        </p:txBody>
      </p:sp>
      <p:sp>
        <p:nvSpPr>
          <p:cNvPr id="25603" name="Rectangle 5"/>
          <p:cNvSpPr>
            <a:spLocks noChangeArrowheads="1"/>
          </p:cNvSpPr>
          <p:nvPr/>
        </p:nvSpPr>
        <p:spPr bwMode="auto">
          <a:xfrm>
            <a:off x="190500" y="3657600"/>
            <a:ext cx="8763000" cy="2554288"/>
          </a:xfrm>
          <a:prstGeom prst="rect">
            <a:avLst/>
          </a:prstGeom>
          <a:solidFill>
            <a:srgbClr val="FFCCFF">
              <a:alpha val="38039"/>
            </a:srgbClr>
          </a:solidFill>
          <a:ln w="9525">
            <a:solidFill>
              <a:srgbClr val="FF0000">
                <a:alpha val="50980"/>
              </a:srgbClr>
            </a:solidFill>
            <a:miter lim="800000"/>
            <a:headEnd/>
            <a:tailEnd/>
          </a:ln>
        </p:spPr>
        <p:txBody>
          <a:bodyPr anchor="ctr">
            <a:spAutoFit/>
          </a:bodyPr>
          <a:lstStyle/>
          <a:p>
            <a:r>
              <a:rPr lang="tr-TR" altLang="zh-TW" sz="2000" b="1" dirty="0">
                <a:solidFill>
                  <a:srgbClr val="FF0000"/>
                </a:solidFill>
              </a:rPr>
              <a:t>AÇIKLAMA-2:</a:t>
            </a:r>
            <a:r>
              <a:rPr lang="tr-TR" altLang="zh-TW" sz="2000" b="1" dirty="0"/>
              <a:t> </a:t>
            </a:r>
          </a:p>
          <a:p>
            <a:r>
              <a:rPr lang="tr-TR" altLang="zh-TW" sz="2000" b="1" dirty="0"/>
              <a:t>	Düzgün prizmaların taban köşe sayısının bir (1) fazlası kadar simetri düzlemi vardır.</a:t>
            </a:r>
          </a:p>
          <a:p>
            <a:r>
              <a:rPr lang="tr-TR" altLang="zh-TW" sz="2000" b="1" dirty="0">
                <a:solidFill>
                  <a:srgbClr val="FF0000"/>
                </a:solidFill>
              </a:rPr>
              <a:t>Örnek:</a:t>
            </a:r>
          </a:p>
          <a:p>
            <a:r>
              <a:rPr lang="tr-TR" altLang="zh-TW" sz="2000" b="1" dirty="0"/>
              <a:t>	Eşkenar üçgen prizmanın tabanında üç tane köşe olduğundan 3+1=4 tane simetri düzlemi vardır.</a:t>
            </a:r>
          </a:p>
          <a:p>
            <a:r>
              <a:rPr lang="tr-TR" altLang="zh-TW" sz="2000" b="1" dirty="0"/>
              <a:t>	Düzgün altıgen prizmanın tabanında 6 tane köşe olduğundan 6+1=7 tane simetri düzlemi vardır.</a:t>
            </a:r>
          </a:p>
        </p:txBody>
      </p:sp>
      <p:sp>
        <p:nvSpPr>
          <p:cNvPr id="25604" name="Dikdörtgen 1"/>
          <p:cNvSpPr>
            <a:spLocks noChangeArrowheads="1"/>
          </p:cNvSpPr>
          <p:nvPr/>
        </p:nvSpPr>
        <p:spPr bwMode="auto">
          <a:xfrm>
            <a:off x="5567363" y="6488113"/>
            <a:ext cx="3576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b="1" dirty="0">
                <a:solidFill>
                  <a:srgbClr val="FF0000"/>
                </a:solidFill>
              </a:rPr>
              <a:t>omeraskerden@hotmail.com.tr</a:t>
            </a:r>
            <a:endParaRPr lang="tr-TR" dirty="0"/>
          </a:p>
        </p:txBody>
      </p:sp>
    </p:spTree>
    <p:extLst>
      <p:ext uri="{BB962C8B-B14F-4D97-AF65-F5344CB8AC3E}">
        <p14:creationId xmlns:p14="http://schemas.microsoft.com/office/powerpoint/2010/main" val="28877747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1000" fill="hold"/>
                                        <p:tgtEl>
                                          <p:spTgt spid="28676"/>
                                        </p:tgtEl>
                                        <p:attrNameLst>
                                          <p:attrName>ppt_x</p:attrName>
                                        </p:attrNameLst>
                                      </p:cBhvr>
                                      <p:tavLst>
                                        <p:tav tm="0">
                                          <p:val>
                                            <p:strVal val="#ppt_x-.2"/>
                                          </p:val>
                                        </p:tav>
                                        <p:tav tm="100000">
                                          <p:val>
                                            <p:strVal val="#ppt_x"/>
                                          </p:val>
                                        </p:tav>
                                      </p:tavLst>
                                    </p:anim>
                                    <p:anim calcmode="lin" valueType="num">
                                      <p:cBhvr>
                                        <p:cTn id="8" dur="1000" fill="hold"/>
                                        <p:tgtEl>
                                          <p:spTgt spid="2867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7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603"/>
                                        </p:tgtEl>
                                        <p:attrNameLst>
                                          <p:attrName>style.visibility</p:attrName>
                                        </p:attrNameLst>
                                      </p:cBhvr>
                                      <p:to>
                                        <p:strVal val="visible"/>
                                      </p:to>
                                    </p:set>
                                    <p:animEffect transition="in" filter="fade">
                                      <p:cBhvr>
                                        <p:cTn id="14" dur="1000"/>
                                        <p:tgtEl>
                                          <p:spTgt spid="25603"/>
                                        </p:tgtEl>
                                      </p:cBhvr>
                                    </p:animEffect>
                                    <p:anim calcmode="lin" valueType="num">
                                      <p:cBhvr>
                                        <p:cTn id="15" dur="1000" fill="hold"/>
                                        <p:tgtEl>
                                          <p:spTgt spid="25603"/>
                                        </p:tgtEl>
                                        <p:attrNameLst>
                                          <p:attrName>ppt_x</p:attrName>
                                        </p:attrNameLst>
                                      </p:cBhvr>
                                      <p:tavLst>
                                        <p:tav tm="0">
                                          <p:val>
                                            <p:strVal val="#ppt_x"/>
                                          </p:val>
                                        </p:tav>
                                        <p:tav tm="100000">
                                          <p:val>
                                            <p:strVal val="#ppt_x"/>
                                          </p:val>
                                        </p:tav>
                                      </p:tavLst>
                                    </p:anim>
                                    <p:anim calcmode="lin" valueType="num">
                                      <p:cBhvr>
                                        <p:cTn id="16"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560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321" y="1462472"/>
            <a:ext cx="3597577"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437" y="1189501"/>
            <a:ext cx="3597275"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077072"/>
            <a:ext cx="3597577"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740979" y="1669889"/>
            <a:ext cx="2869324" cy="1355834"/>
          </a:xfrm>
          <a:custGeom>
            <a:avLst/>
            <a:gdLst>
              <a:gd name="connsiteX0" fmla="*/ 2837793 w 2869324"/>
              <a:gd name="connsiteY0" fmla="*/ 0 h 1355834"/>
              <a:gd name="connsiteX1" fmla="*/ 2869324 w 2869324"/>
              <a:gd name="connsiteY1" fmla="*/ 1355834 h 1355834"/>
              <a:gd name="connsiteX2" fmla="*/ 31531 w 2869324"/>
              <a:gd name="connsiteY2" fmla="*/ 1324303 h 1355834"/>
              <a:gd name="connsiteX3" fmla="*/ 0 w 2869324"/>
              <a:gd name="connsiteY3" fmla="*/ 15765 h 1355834"/>
              <a:gd name="connsiteX4" fmla="*/ 2837793 w 2869324"/>
              <a:gd name="connsiteY4" fmla="*/ 0 h 1355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9324" h="1355834">
                <a:moveTo>
                  <a:pt x="2837793" y="0"/>
                </a:moveTo>
                <a:lnTo>
                  <a:pt x="2869324" y="1355834"/>
                </a:lnTo>
                <a:lnTo>
                  <a:pt x="31531" y="1324303"/>
                </a:lnTo>
                <a:lnTo>
                  <a:pt x="0" y="15765"/>
                </a:lnTo>
                <a:lnTo>
                  <a:pt x="2837793" y="0"/>
                </a:lnTo>
                <a:close/>
              </a:path>
            </a:pathLst>
          </a:custGeom>
          <a:solidFill>
            <a:srgbClr val="FFFF00">
              <a:alpha val="3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Arakesit Dikdörtgendir.</a:t>
            </a:r>
            <a:endParaRPr lang="tr-TR" b="1" dirty="0">
              <a:solidFill>
                <a:srgbClr val="FF0000"/>
              </a:solidFill>
            </a:endParaRPr>
          </a:p>
        </p:txBody>
      </p:sp>
      <p:sp>
        <p:nvSpPr>
          <p:cNvPr id="6" name="Serbest Form 5"/>
          <p:cNvSpPr/>
          <p:nvPr/>
        </p:nvSpPr>
        <p:spPr>
          <a:xfrm>
            <a:off x="6463861" y="1185660"/>
            <a:ext cx="700426" cy="1834039"/>
          </a:xfrm>
          <a:custGeom>
            <a:avLst/>
            <a:gdLst>
              <a:gd name="connsiteX0" fmla="*/ 536028 w 551793"/>
              <a:gd name="connsiteY0" fmla="*/ 0 h 1813034"/>
              <a:gd name="connsiteX1" fmla="*/ 551793 w 551793"/>
              <a:gd name="connsiteY1" fmla="*/ 1355834 h 1813034"/>
              <a:gd name="connsiteX2" fmla="*/ 31531 w 551793"/>
              <a:gd name="connsiteY2" fmla="*/ 1813034 h 1813034"/>
              <a:gd name="connsiteX3" fmla="*/ 0 w 551793"/>
              <a:gd name="connsiteY3" fmla="*/ 472965 h 1813034"/>
              <a:gd name="connsiteX4" fmla="*/ 536028 w 551793"/>
              <a:gd name="connsiteY4" fmla="*/ 0 h 1813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793" h="1813034">
                <a:moveTo>
                  <a:pt x="536028" y="0"/>
                </a:moveTo>
                <a:lnTo>
                  <a:pt x="551793" y="1355834"/>
                </a:lnTo>
                <a:lnTo>
                  <a:pt x="31531" y="1813034"/>
                </a:lnTo>
                <a:lnTo>
                  <a:pt x="0" y="472965"/>
                </a:lnTo>
                <a:lnTo>
                  <a:pt x="536028" y="0"/>
                </a:lnTo>
                <a:close/>
              </a:path>
            </a:pathLst>
          </a:custGeom>
          <a:solidFill>
            <a:srgbClr val="92D050">
              <a:alpha val="3098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solidFill>
                  <a:srgbClr val="FF0000"/>
                </a:solidFill>
              </a:rPr>
              <a:t> </a:t>
            </a:r>
          </a:p>
          <a:p>
            <a:pPr algn="ctr"/>
            <a:r>
              <a:rPr lang="tr-TR" b="1" dirty="0" smtClean="0">
                <a:solidFill>
                  <a:srgbClr val="FF0000"/>
                </a:solidFill>
              </a:rPr>
              <a:t>Arakesit        Dikdörtgendir.</a:t>
            </a:r>
          </a:p>
          <a:p>
            <a:pPr algn="ctr"/>
            <a:endParaRPr lang="tr-TR" dirty="0"/>
          </a:p>
        </p:txBody>
      </p:sp>
      <p:sp>
        <p:nvSpPr>
          <p:cNvPr id="7" name="Serbest Form 6"/>
          <p:cNvSpPr/>
          <p:nvPr/>
        </p:nvSpPr>
        <p:spPr>
          <a:xfrm>
            <a:off x="2597822" y="4774385"/>
            <a:ext cx="3499945" cy="394138"/>
          </a:xfrm>
          <a:custGeom>
            <a:avLst/>
            <a:gdLst>
              <a:gd name="connsiteX0" fmla="*/ 614856 w 3499945"/>
              <a:gd name="connsiteY0" fmla="*/ 31531 h 394138"/>
              <a:gd name="connsiteX1" fmla="*/ 3499945 w 3499945"/>
              <a:gd name="connsiteY1" fmla="*/ 0 h 394138"/>
              <a:gd name="connsiteX2" fmla="*/ 2853559 w 3499945"/>
              <a:gd name="connsiteY2" fmla="*/ 394138 h 394138"/>
              <a:gd name="connsiteX3" fmla="*/ 0 w 3499945"/>
              <a:gd name="connsiteY3" fmla="*/ 394138 h 394138"/>
              <a:gd name="connsiteX4" fmla="*/ 614856 w 3499945"/>
              <a:gd name="connsiteY4" fmla="*/ 31531 h 39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945" h="394138">
                <a:moveTo>
                  <a:pt x="614856" y="31531"/>
                </a:moveTo>
                <a:lnTo>
                  <a:pt x="3499945" y="0"/>
                </a:lnTo>
                <a:lnTo>
                  <a:pt x="2853559" y="394138"/>
                </a:lnTo>
                <a:lnTo>
                  <a:pt x="0" y="394138"/>
                </a:lnTo>
                <a:lnTo>
                  <a:pt x="614856" y="31531"/>
                </a:lnTo>
                <a:close/>
              </a:path>
            </a:pathLst>
          </a:custGeom>
          <a:solidFill>
            <a:srgbClr val="0070C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rgbClr val="FF0000"/>
              </a:solidFill>
            </a:endParaRPr>
          </a:p>
          <a:p>
            <a:pPr algn="ctr"/>
            <a:r>
              <a:rPr lang="tr-TR" b="1" dirty="0" smtClean="0">
                <a:solidFill>
                  <a:srgbClr val="FF0000"/>
                </a:solidFill>
              </a:rPr>
              <a:t>Arakesit Dikdörtgendir.</a:t>
            </a:r>
          </a:p>
          <a:p>
            <a:pPr algn="ctr"/>
            <a:endParaRPr lang="tr-TR" dirty="0"/>
          </a:p>
        </p:txBody>
      </p:sp>
      <p:sp>
        <p:nvSpPr>
          <p:cNvPr id="10" name="Dikdörtgen 6"/>
          <p:cNvSpPr>
            <a:spLocks noChangeArrowheads="1"/>
          </p:cNvSpPr>
          <p:nvPr/>
        </p:nvSpPr>
        <p:spPr bwMode="auto">
          <a:xfrm>
            <a:off x="5988804" y="6488113"/>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b="1" dirty="0">
                <a:solidFill>
                  <a:srgbClr val="FF0000"/>
                </a:solidFill>
                <a:hlinkClick r:id="rId4"/>
              </a:rPr>
              <a:t>omeraskerden@hotmail.com.tr</a:t>
            </a:r>
            <a:endParaRPr lang="tr-TR" dirty="0"/>
          </a:p>
        </p:txBody>
      </p:sp>
      <p:cxnSp>
        <p:nvCxnSpPr>
          <p:cNvPr id="5" name="Düz Bağlayıcı 4"/>
          <p:cNvCxnSpPr>
            <a:stCxn id="2" idx="2"/>
          </p:cNvCxnSpPr>
          <p:nvPr/>
        </p:nvCxnSpPr>
        <p:spPr>
          <a:xfrm flipV="1">
            <a:off x="772510" y="1669889"/>
            <a:ext cx="2837793" cy="1324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a:stCxn id="2" idx="1"/>
            <a:endCxn id="2" idx="3"/>
          </p:cNvCxnSpPr>
          <p:nvPr/>
        </p:nvCxnSpPr>
        <p:spPr>
          <a:xfrm flipH="1" flipV="1">
            <a:off x="740979" y="1685654"/>
            <a:ext cx="2869324" cy="134006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V="1">
            <a:off x="2144110" y="548681"/>
            <a:ext cx="0" cy="247704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072102" y="2920869"/>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Oval 20"/>
          <p:cNvSpPr/>
          <p:nvPr/>
        </p:nvSpPr>
        <p:spPr>
          <a:xfrm>
            <a:off x="2072101" y="1575170"/>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9" name="Düz Bağlayıcı 18"/>
          <p:cNvCxnSpPr/>
          <p:nvPr/>
        </p:nvCxnSpPr>
        <p:spPr>
          <a:xfrm flipV="1">
            <a:off x="7956376" y="1189501"/>
            <a:ext cx="576064" cy="18362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flipH="1" flipV="1">
            <a:off x="7956376" y="1648492"/>
            <a:ext cx="576064" cy="9164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Düz Bağlayıcı 26"/>
          <p:cNvCxnSpPr/>
          <p:nvPr/>
        </p:nvCxnSpPr>
        <p:spPr>
          <a:xfrm flipV="1">
            <a:off x="5015437" y="1189501"/>
            <a:ext cx="708691" cy="18301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p:nvPr/>
        </p:nvCxnSpPr>
        <p:spPr>
          <a:xfrm flipH="1" flipV="1">
            <a:off x="5015437" y="1669889"/>
            <a:ext cx="708693" cy="8950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385" name="Düz Ok Bağlayıcısı 16384"/>
          <p:cNvCxnSpPr/>
          <p:nvPr/>
        </p:nvCxnSpPr>
        <p:spPr>
          <a:xfrm>
            <a:off x="4499992" y="2102679"/>
            <a:ext cx="4464496" cy="0"/>
          </a:xfrm>
          <a:prstGeom prst="straightConnector1">
            <a:avLst/>
          </a:prstGeom>
          <a:ln w="730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390" name="Düz Bağlayıcı 16389"/>
          <p:cNvCxnSpPr>
            <a:stCxn id="6" idx="1"/>
            <a:endCxn id="6" idx="3"/>
          </p:cNvCxnSpPr>
          <p:nvPr/>
        </p:nvCxnSpPr>
        <p:spPr>
          <a:xfrm flipH="1" flipV="1">
            <a:off x="6463861" y="1664105"/>
            <a:ext cx="700426" cy="8930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392" name="Düz Bağlayıcı 16391"/>
          <p:cNvCxnSpPr>
            <a:stCxn id="6" idx="2"/>
            <a:endCxn id="6" idx="0"/>
          </p:cNvCxnSpPr>
          <p:nvPr/>
        </p:nvCxnSpPr>
        <p:spPr>
          <a:xfrm flipV="1">
            <a:off x="6503885" y="1185660"/>
            <a:ext cx="640390" cy="1834039"/>
          </a:xfrm>
          <a:prstGeom prst="line">
            <a:avLst/>
          </a:prstGeom>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5297775" y="2044073"/>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Oval 43"/>
          <p:cNvSpPr/>
          <p:nvPr/>
        </p:nvSpPr>
        <p:spPr>
          <a:xfrm>
            <a:off x="8172400" y="2055184"/>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Oval 44"/>
          <p:cNvSpPr/>
          <p:nvPr/>
        </p:nvSpPr>
        <p:spPr>
          <a:xfrm>
            <a:off x="6752072" y="2029356"/>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400" name="Düz Ok Bağlayıcısı 16399"/>
          <p:cNvCxnSpPr/>
          <p:nvPr/>
        </p:nvCxnSpPr>
        <p:spPr>
          <a:xfrm flipH="1">
            <a:off x="2128143" y="4774385"/>
            <a:ext cx="2544830" cy="171372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3995937" y="5111197"/>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403" name="Düz Bağlayıcı 16402"/>
          <p:cNvCxnSpPr/>
          <p:nvPr/>
        </p:nvCxnSpPr>
        <p:spPr>
          <a:xfrm flipH="1" flipV="1">
            <a:off x="1043608" y="1462472"/>
            <a:ext cx="2169070" cy="4543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405" name="Düz Bağlayıcı 16404"/>
          <p:cNvCxnSpPr/>
          <p:nvPr/>
        </p:nvCxnSpPr>
        <p:spPr>
          <a:xfrm flipH="1">
            <a:off x="345321" y="1462472"/>
            <a:ext cx="3597577" cy="4543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414" name="Düz Bağlayıcı 16413"/>
          <p:cNvCxnSpPr/>
          <p:nvPr/>
        </p:nvCxnSpPr>
        <p:spPr>
          <a:xfrm flipH="1">
            <a:off x="3212678" y="4085836"/>
            <a:ext cx="2885089" cy="135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flipH="1" flipV="1">
            <a:off x="3172231" y="4085836"/>
            <a:ext cx="2925536" cy="1359388"/>
          </a:xfrm>
          <a:prstGeom prst="line">
            <a:avLst/>
          </a:prstGeom>
        </p:spPr>
        <p:style>
          <a:lnRef idx="1">
            <a:schemeClr val="accent1"/>
          </a:lnRef>
          <a:fillRef idx="0">
            <a:schemeClr val="accent1"/>
          </a:fillRef>
          <a:effectRef idx="0">
            <a:schemeClr val="accent1"/>
          </a:effectRef>
          <a:fontRef idx="minor">
            <a:schemeClr val="tx1"/>
          </a:fontRef>
        </p:style>
      </p:cxnSp>
      <p:sp>
        <p:nvSpPr>
          <p:cNvPr id="76" name="Oval 75"/>
          <p:cNvSpPr/>
          <p:nvPr/>
        </p:nvSpPr>
        <p:spPr>
          <a:xfrm>
            <a:off x="4583214" y="470106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Düz Bağlayıcı 14"/>
          <p:cNvCxnSpPr/>
          <p:nvPr/>
        </p:nvCxnSpPr>
        <p:spPr>
          <a:xfrm>
            <a:off x="2597822" y="4509120"/>
            <a:ext cx="2982290" cy="144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H="1">
            <a:off x="2411762" y="4509120"/>
            <a:ext cx="3168350" cy="144016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462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1000"/>
                                        <p:tgtEl>
                                          <p:spTgt spid="16386"/>
                                        </p:tgtEl>
                                      </p:cBhvr>
                                    </p:animEffect>
                                    <p:anim calcmode="lin" valueType="num">
                                      <p:cBhvr>
                                        <p:cTn id="8" dur="1000" fill="hold"/>
                                        <p:tgtEl>
                                          <p:spTgt spid="16386"/>
                                        </p:tgtEl>
                                        <p:attrNameLst>
                                          <p:attrName>ppt_x</p:attrName>
                                        </p:attrNameLst>
                                      </p:cBhvr>
                                      <p:tavLst>
                                        <p:tav tm="0">
                                          <p:val>
                                            <p:strVal val="#ppt_x"/>
                                          </p:val>
                                        </p:tav>
                                        <p:tav tm="100000">
                                          <p:val>
                                            <p:strVal val="#ppt_x"/>
                                          </p:val>
                                        </p:tav>
                                      </p:tavLst>
                                    </p:anim>
                                    <p:anim calcmode="lin" valueType="num">
                                      <p:cBhvr>
                                        <p:cTn id="9"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387"/>
                                        </p:tgtEl>
                                        <p:attrNameLst>
                                          <p:attrName>style.visibility</p:attrName>
                                        </p:attrNameLst>
                                      </p:cBhvr>
                                      <p:to>
                                        <p:strVal val="visible"/>
                                      </p:to>
                                    </p:set>
                                    <p:animEffect transition="in" filter="fade">
                                      <p:cBhvr>
                                        <p:cTn id="21" dur="1000"/>
                                        <p:tgtEl>
                                          <p:spTgt spid="16387"/>
                                        </p:tgtEl>
                                      </p:cBhvr>
                                    </p:animEffect>
                                    <p:anim calcmode="lin" valueType="num">
                                      <p:cBhvr>
                                        <p:cTn id="22" dur="1000" fill="hold"/>
                                        <p:tgtEl>
                                          <p:spTgt spid="16387"/>
                                        </p:tgtEl>
                                        <p:attrNameLst>
                                          <p:attrName>ppt_x</p:attrName>
                                        </p:attrNameLst>
                                      </p:cBhvr>
                                      <p:tavLst>
                                        <p:tav tm="0">
                                          <p:val>
                                            <p:strVal val="#ppt_x"/>
                                          </p:val>
                                        </p:tav>
                                        <p:tav tm="100000">
                                          <p:val>
                                            <p:strVal val="#ppt_x"/>
                                          </p:val>
                                        </p:tav>
                                      </p:tavLst>
                                    </p:anim>
                                    <p:anim calcmode="lin" valueType="num">
                                      <p:cBhvr>
                                        <p:cTn id="23"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fill="hold"/>
                                        <p:tgtEl>
                                          <p:spTgt spid="21"/>
                                        </p:tgtEl>
                                        <p:attrNameLst>
                                          <p:attrName>ppt_x</p:attrName>
                                        </p:attrNameLst>
                                      </p:cBhvr>
                                      <p:tavLst>
                                        <p:tav tm="0">
                                          <p:val>
                                            <p:strVal val="#ppt_x"/>
                                          </p:val>
                                        </p:tav>
                                        <p:tav tm="100000">
                                          <p:val>
                                            <p:strVal val="#ppt_x"/>
                                          </p:val>
                                        </p:tav>
                                      </p:tavLst>
                                    </p:anim>
                                    <p:anim calcmode="lin" valueType="num">
                                      <p:cBhvr additive="base">
                                        <p:cTn id="7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6403"/>
                                        </p:tgtEl>
                                        <p:attrNameLst>
                                          <p:attrName>style.visibility</p:attrName>
                                        </p:attrNameLst>
                                      </p:cBhvr>
                                      <p:to>
                                        <p:strVal val="visible"/>
                                      </p:to>
                                    </p:set>
                                    <p:animEffect transition="in" filter="fade">
                                      <p:cBhvr>
                                        <p:cTn id="75" dur="1000"/>
                                        <p:tgtEl>
                                          <p:spTgt spid="16403"/>
                                        </p:tgtEl>
                                      </p:cBhvr>
                                    </p:animEffect>
                                    <p:anim calcmode="lin" valueType="num">
                                      <p:cBhvr>
                                        <p:cTn id="76" dur="1000" fill="hold"/>
                                        <p:tgtEl>
                                          <p:spTgt spid="16403"/>
                                        </p:tgtEl>
                                        <p:attrNameLst>
                                          <p:attrName>ppt_x</p:attrName>
                                        </p:attrNameLst>
                                      </p:cBhvr>
                                      <p:tavLst>
                                        <p:tav tm="0">
                                          <p:val>
                                            <p:strVal val="#ppt_x"/>
                                          </p:val>
                                        </p:tav>
                                        <p:tav tm="100000">
                                          <p:val>
                                            <p:strVal val="#ppt_x"/>
                                          </p:val>
                                        </p:tav>
                                      </p:tavLst>
                                    </p:anim>
                                    <p:anim calcmode="lin" valueType="num">
                                      <p:cBhvr>
                                        <p:cTn id="77" dur="1000" fill="hold"/>
                                        <p:tgtEl>
                                          <p:spTgt spid="16403"/>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16405"/>
                                        </p:tgtEl>
                                        <p:attrNameLst>
                                          <p:attrName>style.visibility</p:attrName>
                                        </p:attrNameLst>
                                      </p:cBhvr>
                                      <p:to>
                                        <p:strVal val="visible"/>
                                      </p:to>
                                    </p:set>
                                    <p:animEffect transition="in" filter="fade">
                                      <p:cBhvr>
                                        <p:cTn id="82" dur="1000"/>
                                        <p:tgtEl>
                                          <p:spTgt spid="16405"/>
                                        </p:tgtEl>
                                      </p:cBhvr>
                                    </p:animEffect>
                                    <p:anim calcmode="lin" valueType="num">
                                      <p:cBhvr>
                                        <p:cTn id="83" dur="1000" fill="hold"/>
                                        <p:tgtEl>
                                          <p:spTgt spid="16405"/>
                                        </p:tgtEl>
                                        <p:attrNameLst>
                                          <p:attrName>ppt_x</p:attrName>
                                        </p:attrNameLst>
                                      </p:cBhvr>
                                      <p:tavLst>
                                        <p:tav tm="0">
                                          <p:val>
                                            <p:strVal val="#ppt_x"/>
                                          </p:val>
                                        </p:tav>
                                        <p:tav tm="100000">
                                          <p:val>
                                            <p:strVal val="#ppt_x"/>
                                          </p:val>
                                        </p:tav>
                                      </p:tavLst>
                                    </p:anim>
                                    <p:anim calcmode="lin" valueType="num">
                                      <p:cBhvr>
                                        <p:cTn id="84" dur="1000" fill="hold"/>
                                        <p:tgtEl>
                                          <p:spTgt spid="16405"/>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1000"/>
                                        <p:tgtEl>
                                          <p:spTgt spid="19"/>
                                        </p:tgtEl>
                                      </p:cBhvr>
                                    </p:animEffect>
                                    <p:anim calcmode="lin" valueType="num">
                                      <p:cBhvr>
                                        <p:cTn id="97" dur="1000" fill="hold"/>
                                        <p:tgtEl>
                                          <p:spTgt spid="19"/>
                                        </p:tgtEl>
                                        <p:attrNameLst>
                                          <p:attrName>ppt_x</p:attrName>
                                        </p:attrNameLst>
                                      </p:cBhvr>
                                      <p:tavLst>
                                        <p:tav tm="0">
                                          <p:val>
                                            <p:strVal val="#ppt_x"/>
                                          </p:val>
                                        </p:tav>
                                        <p:tav tm="100000">
                                          <p:val>
                                            <p:strVal val="#ppt_x"/>
                                          </p:val>
                                        </p:tav>
                                      </p:tavLst>
                                    </p:anim>
                                    <p:anim calcmode="lin" valueType="num">
                                      <p:cBhvr>
                                        <p:cTn id="9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nodeType="click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1000"/>
                                        <p:tgtEl>
                                          <p:spTgt spid="25"/>
                                        </p:tgtEl>
                                      </p:cBhvr>
                                    </p:animEffect>
                                    <p:anim calcmode="lin" valueType="num">
                                      <p:cBhvr>
                                        <p:cTn id="104" dur="1000" fill="hold"/>
                                        <p:tgtEl>
                                          <p:spTgt spid="25"/>
                                        </p:tgtEl>
                                        <p:attrNameLst>
                                          <p:attrName>ppt_x</p:attrName>
                                        </p:attrNameLst>
                                      </p:cBhvr>
                                      <p:tavLst>
                                        <p:tav tm="0">
                                          <p:val>
                                            <p:strVal val="#ppt_x"/>
                                          </p:val>
                                        </p:tav>
                                        <p:tav tm="100000">
                                          <p:val>
                                            <p:strVal val="#ppt_x"/>
                                          </p:val>
                                        </p:tav>
                                      </p:tavLst>
                                    </p:anim>
                                    <p:anim calcmode="lin" valueType="num">
                                      <p:cBhvr>
                                        <p:cTn id="10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1000"/>
                                        <p:tgtEl>
                                          <p:spTgt spid="27"/>
                                        </p:tgtEl>
                                      </p:cBhvr>
                                    </p:animEffect>
                                    <p:anim calcmode="lin" valueType="num">
                                      <p:cBhvr>
                                        <p:cTn id="111" dur="1000" fill="hold"/>
                                        <p:tgtEl>
                                          <p:spTgt spid="27"/>
                                        </p:tgtEl>
                                        <p:attrNameLst>
                                          <p:attrName>ppt_x</p:attrName>
                                        </p:attrNameLst>
                                      </p:cBhvr>
                                      <p:tavLst>
                                        <p:tav tm="0">
                                          <p:val>
                                            <p:strVal val="#ppt_x"/>
                                          </p:val>
                                        </p:tav>
                                        <p:tav tm="100000">
                                          <p:val>
                                            <p:strVal val="#ppt_x"/>
                                          </p:val>
                                        </p:tav>
                                      </p:tavLst>
                                    </p:anim>
                                    <p:anim calcmode="lin" valueType="num">
                                      <p:cBhvr>
                                        <p:cTn id="11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nodeType="clickEffect">
                                  <p:stCondLst>
                                    <p:cond delay="0"/>
                                  </p:stCondLst>
                                  <p:childTnLst>
                                    <p:set>
                                      <p:cBhvr>
                                        <p:cTn id="123" dur="1" fill="hold">
                                          <p:stCondLst>
                                            <p:cond delay="0"/>
                                          </p:stCondLst>
                                        </p:cTn>
                                        <p:tgtEl>
                                          <p:spTgt spid="16390"/>
                                        </p:tgtEl>
                                        <p:attrNameLst>
                                          <p:attrName>style.visibility</p:attrName>
                                        </p:attrNameLst>
                                      </p:cBhvr>
                                      <p:to>
                                        <p:strVal val="visible"/>
                                      </p:to>
                                    </p:set>
                                    <p:animEffect transition="in" filter="fade">
                                      <p:cBhvr>
                                        <p:cTn id="124" dur="1000"/>
                                        <p:tgtEl>
                                          <p:spTgt spid="16390"/>
                                        </p:tgtEl>
                                      </p:cBhvr>
                                    </p:animEffect>
                                    <p:anim calcmode="lin" valueType="num">
                                      <p:cBhvr>
                                        <p:cTn id="125" dur="1000" fill="hold"/>
                                        <p:tgtEl>
                                          <p:spTgt spid="16390"/>
                                        </p:tgtEl>
                                        <p:attrNameLst>
                                          <p:attrName>ppt_x</p:attrName>
                                        </p:attrNameLst>
                                      </p:cBhvr>
                                      <p:tavLst>
                                        <p:tav tm="0">
                                          <p:val>
                                            <p:strVal val="#ppt_x"/>
                                          </p:val>
                                        </p:tav>
                                        <p:tav tm="100000">
                                          <p:val>
                                            <p:strVal val="#ppt_x"/>
                                          </p:val>
                                        </p:tav>
                                      </p:tavLst>
                                    </p:anim>
                                    <p:anim calcmode="lin" valueType="num">
                                      <p:cBhvr>
                                        <p:cTn id="126" dur="1000" fill="hold"/>
                                        <p:tgtEl>
                                          <p:spTgt spid="16390"/>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nodeType="clickEffect">
                                  <p:stCondLst>
                                    <p:cond delay="0"/>
                                  </p:stCondLst>
                                  <p:childTnLst>
                                    <p:set>
                                      <p:cBhvr>
                                        <p:cTn id="130" dur="1" fill="hold">
                                          <p:stCondLst>
                                            <p:cond delay="0"/>
                                          </p:stCondLst>
                                        </p:cTn>
                                        <p:tgtEl>
                                          <p:spTgt spid="16392"/>
                                        </p:tgtEl>
                                        <p:attrNameLst>
                                          <p:attrName>style.visibility</p:attrName>
                                        </p:attrNameLst>
                                      </p:cBhvr>
                                      <p:to>
                                        <p:strVal val="visible"/>
                                      </p:to>
                                    </p:set>
                                    <p:animEffect transition="in" filter="fade">
                                      <p:cBhvr>
                                        <p:cTn id="131" dur="1000"/>
                                        <p:tgtEl>
                                          <p:spTgt spid="16392"/>
                                        </p:tgtEl>
                                      </p:cBhvr>
                                    </p:animEffect>
                                    <p:anim calcmode="lin" valueType="num">
                                      <p:cBhvr>
                                        <p:cTn id="132" dur="1000" fill="hold"/>
                                        <p:tgtEl>
                                          <p:spTgt spid="16392"/>
                                        </p:tgtEl>
                                        <p:attrNameLst>
                                          <p:attrName>ppt_x</p:attrName>
                                        </p:attrNameLst>
                                      </p:cBhvr>
                                      <p:tavLst>
                                        <p:tav tm="0">
                                          <p:val>
                                            <p:strVal val="#ppt_x"/>
                                          </p:val>
                                        </p:tav>
                                        <p:tav tm="100000">
                                          <p:val>
                                            <p:strVal val="#ppt_x"/>
                                          </p:val>
                                        </p:tav>
                                      </p:tavLst>
                                    </p:anim>
                                    <p:anim calcmode="lin" valueType="num">
                                      <p:cBhvr>
                                        <p:cTn id="133" dur="1000" fill="hold"/>
                                        <p:tgtEl>
                                          <p:spTgt spid="16392"/>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nodeType="clickEffect">
                                  <p:stCondLst>
                                    <p:cond delay="0"/>
                                  </p:stCondLst>
                                  <p:childTnLst>
                                    <p:set>
                                      <p:cBhvr>
                                        <p:cTn id="137" dur="1" fill="hold">
                                          <p:stCondLst>
                                            <p:cond delay="0"/>
                                          </p:stCondLst>
                                        </p:cTn>
                                        <p:tgtEl>
                                          <p:spTgt spid="16385"/>
                                        </p:tgtEl>
                                        <p:attrNameLst>
                                          <p:attrName>style.visibility</p:attrName>
                                        </p:attrNameLst>
                                      </p:cBhvr>
                                      <p:to>
                                        <p:strVal val="visible"/>
                                      </p:to>
                                    </p:set>
                                    <p:animEffect transition="in" filter="fade">
                                      <p:cBhvr>
                                        <p:cTn id="138" dur="1000"/>
                                        <p:tgtEl>
                                          <p:spTgt spid="16385"/>
                                        </p:tgtEl>
                                      </p:cBhvr>
                                    </p:animEffect>
                                    <p:anim calcmode="lin" valueType="num">
                                      <p:cBhvr>
                                        <p:cTn id="139" dur="1000" fill="hold"/>
                                        <p:tgtEl>
                                          <p:spTgt spid="16385"/>
                                        </p:tgtEl>
                                        <p:attrNameLst>
                                          <p:attrName>ppt_x</p:attrName>
                                        </p:attrNameLst>
                                      </p:cBhvr>
                                      <p:tavLst>
                                        <p:tav tm="0">
                                          <p:val>
                                            <p:strVal val="#ppt_x"/>
                                          </p:val>
                                        </p:tav>
                                        <p:tav tm="100000">
                                          <p:val>
                                            <p:strVal val="#ppt_x"/>
                                          </p:val>
                                        </p:tav>
                                      </p:tavLst>
                                    </p:anim>
                                    <p:anim calcmode="lin" valueType="num">
                                      <p:cBhvr>
                                        <p:cTn id="140" dur="1000" fill="hold"/>
                                        <p:tgtEl>
                                          <p:spTgt spid="16385"/>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additive="base">
                                        <p:cTn id="145" dur="500" fill="hold"/>
                                        <p:tgtEl>
                                          <p:spTgt spid="43"/>
                                        </p:tgtEl>
                                        <p:attrNameLst>
                                          <p:attrName>ppt_x</p:attrName>
                                        </p:attrNameLst>
                                      </p:cBhvr>
                                      <p:tavLst>
                                        <p:tav tm="0">
                                          <p:val>
                                            <p:strVal val="#ppt_x"/>
                                          </p:val>
                                        </p:tav>
                                        <p:tav tm="100000">
                                          <p:val>
                                            <p:strVal val="#ppt_x"/>
                                          </p:val>
                                        </p:tav>
                                      </p:tavLst>
                                    </p:anim>
                                    <p:anim calcmode="lin" valueType="num">
                                      <p:cBhvr additive="base">
                                        <p:cTn id="14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44"/>
                                        </p:tgtEl>
                                        <p:attrNameLst>
                                          <p:attrName>style.visibility</p:attrName>
                                        </p:attrNameLst>
                                      </p:cBhvr>
                                      <p:to>
                                        <p:strVal val="visible"/>
                                      </p:to>
                                    </p:set>
                                    <p:anim calcmode="lin" valueType="num">
                                      <p:cBhvr additive="base">
                                        <p:cTn id="151" dur="500" fill="hold"/>
                                        <p:tgtEl>
                                          <p:spTgt spid="44"/>
                                        </p:tgtEl>
                                        <p:attrNameLst>
                                          <p:attrName>ppt_x</p:attrName>
                                        </p:attrNameLst>
                                      </p:cBhvr>
                                      <p:tavLst>
                                        <p:tav tm="0">
                                          <p:val>
                                            <p:strVal val="#ppt_x"/>
                                          </p:val>
                                        </p:tav>
                                        <p:tav tm="100000">
                                          <p:val>
                                            <p:strVal val="#ppt_x"/>
                                          </p:val>
                                        </p:tav>
                                      </p:tavLst>
                                    </p:anim>
                                    <p:anim calcmode="lin" valueType="num">
                                      <p:cBhvr additive="base">
                                        <p:cTn id="15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45"/>
                                        </p:tgtEl>
                                        <p:attrNameLst>
                                          <p:attrName>style.visibility</p:attrName>
                                        </p:attrNameLst>
                                      </p:cBhvr>
                                      <p:to>
                                        <p:strVal val="visible"/>
                                      </p:to>
                                    </p:set>
                                    <p:anim calcmode="lin" valueType="num">
                                      <p:cBhvr additive="base">
                                        <p:cTn id="157" dur="500" fill="hold"/>
                                        <p:tgtEl>
                                          <p:spTgt spid="45"/>
                                        </p:tgtEl>
                                        <p:attrNameLst>
                                          <p:attrName>ppt_x</p:attrName>
                                        </p:attrNameLst>
                                      </p:cBhvr>
                                      <p:tavLst>
                                        <p:tav tm="0">
                                          <p:val>
                                            <p:strVal val="#ppt_x"/>
                                          </p:val>
                                        </p:tav>
                                        <p:tav tm="100000">
                                          <p:val>
                                            <p:strVal val="#ppt_x"/>
                                          </p:val>
                                        </p:tav>
                                      </p:tavLst>
                                    </p:anim>
                                    <p:anim calcmode="lin" valueType="num">
                                      <p:cBhvr additive="base">
                                        <p:cTn id="15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53"/>
                                        </p:tgtEl>
                                        <p:attrNameLst>
                                          <p:attrName>style.visibility</p:attrName>
                                        </p:attrNameLst>
                                      </p:cBhvr>
                                      <p:to>
                                        <p:strVal val="visible"/>
                                      </p:to>
                                    </p:set>
                                    <p:anim calcmode="lin" valueType="num">
                                      <p:cBhvr additive="base">
                                        <p:cTn id="163" dur="500" fill="hold"/>
                                        <p:tgtEl>
                                          <p:spTgt spid="53"/>
                                        </p:tgtEl>
                                        <p:attrNameLst>
                                          <p:attrName>ppt_x</p:attrName>
                                        </p:attrNameLst>
                                      </p:cBhvr>
                                      <p:tavLst>
                                        <p:tav tm="0">
                                          <p:val>
                                            <p:strVal val="#ppt_x"/>
                                          </p:val>
                                        </p:tav>
                                        <p:tav tm="100000">
                                          <p:val>
                                            <p:strVal val="#ppt_x"/>
                                          </p:val>
                                        </p:tav>
                                      </p:tavLst>
                                    </p:anim>
                                    <p:anim calcmode="lin" valueType="num">
                                      <p:cBhvr additive="base">
                                        <p:cTn id="16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42" presetClass="entr" presetSubtype="0" fill="hold" nodeType="clickEffect">
                                  <p:stCondLst>
                                    <p:cond delay="0"/>
                                  </p:stCondLst>
                                  <p:childTnLst>
                                    <p:set>
                                      <p:cBhvr>
                                        <p:cTn id="168" dur="1" fill="hold">
                                          <p:stCondLst>
                                            <p:cond delay="0"/>
                                          </p:stCondLst>
                                        </p:cTn>
                                        <p:tgtEl>
                                          <p:spTgt spid="16414"/>
                                        </p:tgtEl>
                                        <p:attrNameLst>
                                          <p:attrName>style.visibility</p:attrName>
                                        </p:attrNameLst>
                                      </p:cBhvr>
                                      <p:to>
                                        <p:strVal val="visible"/>
                                      </p:to>
                                    </p:set>
                                    <p:animEffect transition="in" filter="fade">
                                      <p:cBhvr>
                                        <p:cTn id="169" dur="1000"/>
                                        <p:tgtEl>
                                          <p:spTgt spid="16414"/>
                                        </p:tgtEl>
                                      </p:cBhvr>
                                    </p:animEffect>
                                    <p:anim calcmode="lin" valueType="num">
                                      <p:cBhvr>
                                        <p:cTn id="170" dur="1000" fill="hold"/>
                                        <p:tgtEl>
                                          <p:spTgt spid="16414"/>
                                        </p:tgtEl>
                                        <p:attrNameLst>
                                          <p:attrName>ppt_x</p:attrName>
                                        </p:attrNameLst>
                                      </p:cBhvr>
                                      <p:tavLst>
                                        <p:tav tm="0">
                                          <p:val>
                                            <p:strVal val="#ppt_x"/>
                                          </p:val>
                                        </p:tav>
                                        <p:tav tm="100000">
                                          <p:val>
                                            <p:strVal val="#ppt_x"/>
                                          </p:val>
                                        </p:tav>
                                      </p:tavLst>
                                    </p:anim>
                                    <p:anim calcmode="lin" valueType="num">
                                      <p:cBhvr>
                                        <p:cTn id="171" dur="1000" fill="hold"/>
                                        <p:tgtEl>
                                          <p:spTgt spid="16414"/>
                                        </p:tgtEl>
                                        <p:attrNameLst>
                                          <p:attrName>ppt_y</p:attrName>
                                        </p:attrNameLst>
                                      </p:cBhvr>
                                      <p:tavLst>
                                        <p:tav tm="0">
                                          <p:val>
                                            <p:strVal val="#ppt_y+.1"/>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2" presetClass="entr" presetSubtype="4" fill="hold" grpId="0" nodeType="clickEffect">
                                  <p:stCondLst>
                                    <p:cond delay="0"/>
                                  </p:stCondLst>
                                  <p:childTnLst>
                                    <p:set>
                                      <p:cBhvr>
                                        <p:cTn id="175" dur="1" fill="hold">
                                          <p:stCondLst>
                                            <p:cond delay="0"/>
                                          </p:stCondLst>
                                        </p:cTn>
                                        <p:tgtEl>
                                          <p:spTgt spid="76"/>
                                        </p:tgtEl>
                                        <p:attrNameLst>
                                          <p:attrName>style.visibility</p:attrName>
                                        </p:attrNameLst>
                                      </p:cBhvr>
                                      <p:to>
                                        <p:strVal val="visible"/>
                                      </p:to>
                                    </p:set>
                                    <p:anim calcmode="lin" valueType="num">
                                      <p:cBhvr additive="base">
                                        <p:cTn id="176" dur="500" fill="hold"/>
                                        <p:tgtEl>
                                          <p:spTgt spid="76"/>
                                        </p:tgtEl>
                                        <p:attrNameLst>
                                          <p:attrName>ppt_x</p:attrName>
                                        </p:attrNameLst>
                                      </p:cBhvr>
                                      <p:tavLst>
                                        <p:tav tm="0">
                                          <p:val>
                                            <p:strVal val="#ppt_x"/>
                                          </p:val>
                                        </p:tav>
                                        <p:tav tm="100000">
                                          <p:val>
                                            <p:strVal val="#ppt_x"/>
                                          </p:val>
                                        </p:tav>
                                      </p:tavLst>
                                    </p:anim>
                                    <p:anim calcmode="lin" valueType="num">
                                      <p:cBhvr additive="base">
                                        <p:cTn id="177"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nodeType="click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fade">
                                      <p:cBhvr>
                                        <p:cTn id="182" dur="1000"/>
                                        <p:tgtEl>
                                          <p:spTgt spid="35"/>
                                        </p:tgtEl>
                                      </p:cBhvr>
                                    </p:animEffect>
                                    <p:anim calcmode="lin" valueType="num">
                                      <p:cBhvr>
                                        <p:cTn id="183" dur="1000" fill="hold"/>
                                        <p:tgtEl>
                                          <p:spTgt spid="35"/>
                                        </p:tgtEl>
                                        <p:attrNameLst>
                                          <p:attrName>ppt_x</p:attrName>
                                        </p:attrNameLst>
                                      </p:cBhvr>
                                      <p:tavLst>
                                        <p:tav tm="0">
                                          <p:val>
                                            <p:strVal val="#ppt_x"/>
                                          </p:val>
                                        </p:tav>
                                        <p:tav tm="100000">
                                          <p:val>
                                            <p:strVal val="#ppt_x"/>
                                          </p:val>
                                        </p:tav>
                                      </p:tavLst>
                                    </p:anim>
                                    <p:anim calcmode="lin" valueType="num">
                                      <p:cBhvr>
                                        <p:cTn id="18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nodeType="clickEffect">
                                  <p:stCondLst>
                                    <p:cond delay="0"/>
                                  </p:stCondLst>
                                  <p:childTnLst>
                                    <p:set>
                                      <p:cBhvr>
                                        <p:cTn id="188" dur="1" fill="hold">
                                          <p:stCondLst>
                                            <p:cond delay="0"/>
                                          </p:stCondLst>
                                        </p:cTn>
                                        <p:tgtEl>
                                          <p:spTgt spid="15"/>
                                        </p:tgtEl>
                                        <p:attrNameLst>
                                          <p:attrName>style.visibility</p:attrName>
                                        </p:attrNameLst>
                                      </p:cBhvr>
                                      <p:to>
                                        <p:strVal val="visible"/>
                                      </p:to>
                                    </p:set>
                                    <p:animEffect transition="in" filter="fade">
                                      <p:cBhvr>
                                        <p:cTn id="189" dur="1000"/>
                                        <p:tgtEl>
                                          <p:spTgt spid="15"/>
                                        </p:tgtEl>
                                      </p:cBhvr>
                                    </p:animEffect>
                                    <p:anim calcmode="lin" valueType="num">
                                      <p:cBhvr>
                                        <p:cTn id="190" dur="1000" fill="hold"/>
                                        <p:tgtEl>
                                          <p:spTgt spid="15"/>
                                        </p:tgtEl>
                                        <p:attrNameLst>
                                          <p:attrName>ppt_x</p:attrName>
                                        </p:attrNameLst>
                                      </p:cBhvr>
                                      <p:tavLst>
                                        <p:tav tm="0">
                                          <p:val>
                                            <p:strVal val="#ppt_x"/>
                                          </p:val>
                                        </p:tav>
                                        <p:tav tm="100000">
                                          <p:val>
                                            <p:strVal val="#ppt_x"/>
                                          </p:val>
                                        </p:tav>
                                      </p:tavLst>
                                    </p:anim>
                                    <p:anim calcmode="lin" valueType="num">
                                      <p:cBhvr>
                                        <p:cTn id="19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nodeType="clickEffect">
                                  <p:stCondLst>
                                    <p:cond delay="0"/>
                                  </p:stCondLst>
                                  <p:childTnLst>
                                    <p:set>
                                      <p:cBhvr>
                                        <p:cTn id="195" dur="1" fill="hold">
                                          <p:stCondLst>
                                            <p:cond delay="0"/>
                                          </p:stCondLst>
                                        </p:cTn>
                                        <p:tgtEl>
                                          <p:spTgt spid="17"/>
                                        </p:tgtEl>
                                        <p:attrNameLst>
                                          <p:attrName>style.visibility</p:attrName>
                                        </p:attrNameLst>
                                      </p:cBhvr>
                                      <p:to>
                                        <p:strVal val="visible"/>
                                      </p:to>
                                    </p:set>
                                    <p:animEffect transition="in" filter="fade">
                                      <p:cBhvr>
                                        <p:cTn id="196" dur="1000"/>
                                        <p:tgtEl>
                                          <p:spTgt spid="17"/>
                                        </p:tgtEl>
                                      </p:cBhvr>
                                    </p:animEffect>
                                    <p:anim calcmode="lin" valueType="num">
                                      <p:cBhvr>
                                        <p:cTn id="197" dur="1000" fill="hold"/>
                                        <p:tgtEl>
                                          <p:spTgt spid="17"/>
                                        </p:tgtEl>
                                        <p:attrNameLst>
                                          <p:attrName>ppt_x</p:attrName>
                                        </p:attrNameLst>
                                      </p:cBhvr>
                                      <p:tavLst>
                                        <p:tav tm="0">
                                          <p:val>
                                            <p:strVal val="#ppt_x"/>
                                          </p:val>
                                        </p:tav>
                                        <p:tav tm="100000">
                                          <p:val>
                                            <p:strVal val="#ppt_x"/>
                                          </p:val>
                                        </p:tav>
                                      </p:tavLst>
                                    </p:anim>
                                    <p:anim calcmode="lin" valueType="num">
                                      <p:cBhvr>
                                        <p:cTn id="19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42" presetClass="entr" presetSubtype="0" fill="hold" nodeType="clickEffect">
                                  <p:stCondLst>
                                    <p:cond delay="0"/>
                                  </p:stCondLst>
                                  <p:childTnLst>
                                    <p:set>
                                      <p:cBhvr>
                                        <p:cTn id="202" dur="1" fill="hold">
                                          <p:stCondLst>
                                            <p:cond delay="0"/>
                                          </p:stCondLst>
                                        </p:cTn>
                                        <p:tgtEl>
                                          <p:spTgt spid="16400"/>
                                        </p:tgtEl>
                                        <p:attrNameLst>
                                          <p:attrName>style.visibility</p:attrName>
                                        </p:attrNameLst>
                                      </p:cBhvr>
                                      <p:to>
                                        <p:strVal val="visible"/>
                                      </p:to>
                                    </p:set>
                                    <p:animEffect transition="in" filter="fade">
                                      <p:cBhvr>
                                        <p:cTn id="203" dur="1000"/>
                                        <p:tgtEl>
                                          <p:spTgt spid="16400"/>
                                        </p:tgtEl>
                                      </p:cBhvr>
                                    </p:animEffect>
                                    <p:anim calcmode="lin" valueType="num">
                                      <p:cBhvr>
                                        <p:cTn id="204" dur="1000" fill="hold"/>
                                        <p:tgtEl>
                                          <p:spTgt spid="16400"/>
                                        </p:tgtEl>
                                        <p:attrNameLst>
                                          <p:attrName>ppt_x</p:attrName>
                                        </p:attrNameLst>
                                      </p:cBhvr>
                                      <p:tavLst>
                                        <p:tav tm="0">
                                          <p:val>
                                            <p:strVal val="#ppt_x"/>
                                          </p:val>
                                        </p:tav>
                                        <p:tav tm="100000">
                                          <p:val>
                                            <p:strVal val="#ppt_x"/>
                                          </p:val>
                                        </p:tav>
                                      </p:tavLst>
                                    </p:anim>
                                    <p:anim calcmode="lin" valueType="num">
                                      <p:cBhvr>
                                        <p:cTn id="205" dur="100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20" grpId="0" animBg="1"/>
      <p:bldP spid="21" grpId="0" animBg="1"/>
      <p:bldP spid="43" grpId="0" animBg="1"/>
      <p:bldP spid="44" grpId="0" animBg="1"/>
      <p:bldP spid="45" grpId="0" animBg="1"/>
      <p:bldP spid="53" grpId="0" animBg="1"/>
      <p:bldP spid="7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95545" y="188640"/>
            <a:ext cx="7606249" cy="2308324"/>
          </a:xfrm>
          <a:prstGeom prst="rect">
            <a:avLst/>
          </a:prstGeom>
          <a:solidFill>
            <a:srgbClr val="FFCCFF">
              <a:alpha val="30196"/>
            </a:srgbClr>
          </a:solidFill>
          <a:ln>
            <a:solidFill>
              <a:srgbClr val="FF0000"/>
            </a:solidFill>
          </a:ln>
        </p:spPr>
        <p:txBody>
          <a:bodyPr wrap="none" rtlCol="0">
            <a:spAutoFit/>
          </a:bodyPr>
          <a:lstStyle/>
          <a:p>
            <a:pPr algn="ctr"/>
            <a:r>
              <a:rPr lang="tr-TR" sz="7200" b="1" dirty="0" smtClean="0">
                <a:solidFill>
                  <a:srgbClr val="FF0000"/>
                </a:solidFill>
              </a:rPr>
              <a:t>KARE PRİZMANIN </a:t>
            </a:r>
          </a:p>
          <a:p>
            <a:pPr algn="ctr"/>
            <a:r>
              <a:rPr lang="tr-TR" sz="7200" b="1" dirty="0" smtClean="0">
                <a:solidFill>
                  <a:srgbClr val="FF0000"/>
                </a:solidFill>
              </a:rPr>
              <a:t>SİMETRİ EKSENLERİ</a:t>
            </a:r>
            <a:endParaRPr lang="tr-TR" sz="7200" b="1" dirty="0">
              <a:solidFill>
                <a:srgbClr val="FF0000"/>
              </a:solidFill>
            </a:endParaRPr>
          </a:p>
        </p:txBody>
      </p:sp>
      <p:sp>
        <p:nvSpPr>
          <p:cNvPr id="3" name="Dikdörtgen 2"/>
          <p:cNvSpPr/>
          <p:nvPr/>
        </p:nvSpPr>
        <p:spPr>
          <a:xfrm>
            <a:off x="107504" y="4581128"/>
            <a:ext cx="8856984" cy="1754326"/>
          </a:xfrm>
          <a:prstGeom prst="rect">
            <a:avLst/>
          </a:prstGeom>
          <a:solidFill>
            <a:srgbClr val="FFCCFF">
              <a:alpha val="30196"/>
            </a:srgbClr>
          </a:solidFill>
          <a:ln>
            <a:solidFill>
              <a:srgbClr val="FF0000"/>
            </a:solidFill>
          </a:ln>
        </p:spPr>
        <p:txBody>
          <a:bodyPr wrap="square">
            <a:spAutoFit/>
          </a:bodyPr>
          <a:lstStyle/>
          <a:p>
            <a:r>
              <a:rPr lang="tr-TR" sz="2400" b="1" dirty="0">
                <a:solidFill>
                  <a:srgbClr val="FF0000"/>
                </a:solidFill>
              </a:rPr>
              <a:t>KARE PRİZMANIN SİMETRİ DÜZLEMLERİ </a:t>
            </a:r>
            <a:r>
              <a:rPr lang="tr-TR" sz="2400" b="1" dirty="0" smtClean="0">
                <a:solidFill>
                  <a:srgbClr val="FF0000"/>
                </a:solidFill>
              </a:rPr>
              <a:t>VE SİMETRİ EKSENLERİ:</a:t>
            </a:r>
            <a:endParaRPr lang="tr-TR" sz="2400" b="1" dirty="0">
              <a:solidFill>
                <a:srgbClr val="FF0000"/>
              </a:solidFill>
            </a:endParaRPr>
          </a:p>
          <a:p>
            <a:r>
              <a:rPr lang="tr-TR" sz="2400" b="1" dirty="0"/>
              <a:t>	</a:t>
            </a:r>
            <a:r>
              <a:rPr lang="tr-TR" sz="2400" b="1" dirty="0" smtClean="0">
                <a:solidFill>
                  <a:srgbClr val="FF0000"/>
                </a:solidFill>
              </a:rPr>
              <a:t>a) </a:t>
            </a:r>
            <a:r>
              <a:rPr lang="tr-TR" sz="2000" b="1" dirty="0" smtClean="0"/>
              <a:t>Kare </a:t>
            </a:r>
            <a:r>
              <a:rPr lang="tr-TR" sz="2000" b="1" dirty="0"/>
              <a:t>prizmanın 5 tane simetri düzlemi </a:t>
            </a:r>
            <a:r>
              <a:rPr lang="tr-TR" sz="2000" b="1" dirty="0" smtClean="0"/>
              <a:t>vardır. Kare prizmanın tabana dik 4 tane simetri düzlemi, tabana paralel 1 tane simetri düzlemi vardır.</a:t>
            </a:r>
          </a:p>
          <a:p>
            <a:r>
              <a:rPr lang="tr-TR" sz="2000" b="1" dirty="0" smtClean="0"/>
              <a:t> 	</a:t>
            </a:r>
            <a:r>
              <a:rPr lang="tr-TR" sz="2000" b="1" dirty="0" smtClean="0">
                <a:solidFill>
                  <a:srgbClr val="FF0000"/>
                </a:solidFill>
              </a:rPr>
              <a:t>b) </a:t>
            </a:r>
            <a:r>
              <a:rPr lang="tr-TR" sz="2000" b="1" dirty="0" smtClean="0"/>
              <a:t>Kare </a:t>
            </a:r>
            <a:r>
              <a:rPr lang="tr-TR" sz="2000" b="1" dirty="0"/>
              <a:t>prizmanın 3 tane simetri ekseni </a:t>
            </a:r>
            <a:r>
              <a:rPr lang="tr-TR" sz="2000" b="1" dirty="0" smtClean="0"/>
              <a:t>vardır. Kare prizmanın 1 tane  tabana dik olan simetri ekseni,2 tane tabana paralel olan simetri ekseni vardır.</a:t>
            </a:r>
            <a:endParaRPr lang="tr-TR" sz="2000" b="1" dirty="0"/>
          </a:p>
        </p:txBody>
      </p:sp>
    </p:spTree>
    <p:extLst>
      <p:ext uri="{BB962C8B-B14F-4D97-AF65-F5344CB8AC3E}">
        <p14:creationId xmlns:p14="http://schemas.microsoft.com/office/powerpoint/2010/main" val="69798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06832"/>
            <a:ext cx="1552153" cy="3262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3933056"/>
            <a:ext cx="201930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6239" y="1788982"/>
            <a:ext cx="1656184" cy="311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Düz Bağlayıcı 7"/>
          <p:cNvCxnSpPr/>
          <p:nvPr/>
        </p:nvCxnSpPr>
        <p:spPr>
          <a:xfrm flipH="1">
            <a:off x="6948264" y="2204864"/>
            <a:ext cx="1080120" cy="25922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6948264" y="2204864"/>
            <a:ext cx="1080120" cy="25922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a:off x="5940152" y="1916832"/>
            <a:ext cx="2808312" cy="288032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266" y="3398562"/>
            <a:ext cx="2221290" cy="3270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Dikdörtgen 6"/>
          <p:cNvSpPr>
            <a:spLocks noChangeArrowheads="1"/>
          </p:cNvSpPr>
          <p:nvPr/>
        </p:nvSpPr>
        <p:spPr bwMode="auto">
          <a:xfrm>
            <a:off x="5640119" y="6488113"/>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sz="2000" b="1" dirty="0">
                <a:solidFill>
                  <a:srgbClr val="FF0000"/>
                </a:solidFill>
                <a:hlinkClick r:id="rId6"/>
              </a:rPr>
              <a:t>omeraskerden@hotmail.com.tr</a:t>
            </a:r>
            <a:endParaRPr lang="tr-TR" sz="2000" dirty="0"/>
          </a:p>
        </p:txBody>
      </p:sp>
      <p:sp>
        <p:nvSpPr>
          <p:cNvPr id="13" name="Dikdörtgen Belirtme Çizgisi 12"/>
          <p:cNvSpPr/>
          <p:nvPr/>
        </p:nvSpPr>
        <p:spPr>
          <a:xfrm>
            <a:off x="107504" y="116632"/>
            <a:ext cx="2304256" cy="1296144"/>
          </a:xfrm>
          <a:prstGeom prst="wedgeRectCallout">
            <a:avLst>
              <a:gd name="adj1" fmla="val 67672"/>
              <a:gd name="adj2" fmla="val -1117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a:t>
            </a:r>
          </a:p>
          <a:p>
            <a:pPr algn="ctr"/>
            <a:r>
              <a:rPr lang="tr-TR" sz="2000" b="1" dirty="0" smtClean="0">
                <a:solidFill>
                  <a:srgbClr val="FF0000"/>
                </a:solidFill>
              </a:rPr>
              <a:t>PRİZMANIN SİMETRİ EKSENLERİ</a:t>
            </a:r>
          </a:p>
        </p:txBody>
      </p:sp>
    </p:spTree>
    <p:extLst>
      <p:ext uri="{BB962C8B-B14F-4D97-AF65-F5344CB8AC3E}">
        <p14:creationId xmlns:p14="http://schemas.microsoft.com/office/powerpoint/2010/main" val="359175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9"/>
                                        </p:tgtEl>
                                        <p:attrNameLst>
                                          <p:attrName>style.visibility</p:attrName>
                                        </p:attrNameLst>
                                      </p:cBhvr>
                                      <p:to>
                                        <p:strVal val="visible"/>
                                      </p:to>
                                    </p:set>
                                    <p:animEffect transition="in" filter="fade">
                                      <p:cBhvr>
                                        <p:cTn id="28" dur="1000"/>
                                        <p:tgtEl>
                                          <p:spTgt spid="1029"/>
                                        </p:tgtEl>
                                      </p:cBhvr>
                                    </p:animEffect>
                                    <p:anim calcmode="lin" valueType="num">
                                      <p:cBhvr>
                                        <p:cTn id="29" dur="1000" fill="hold"/>
                                        <p:tgtEl>
                                          <p:spTgt spid="1029"/>
                                        </p:tgtEl>
                                        <p:attrNameLst>
                                          <p:attrName>ppt_x</p:attrName>
                                        </p:attrNameLst>
                                      </p:cBhvr>
                                      <p:tavLst>
                                        <p:tav tm="0">
                                          <p:val>
                                            <p:strVal val="#ppt_x"/>
                                          </p:val>
                                        </p:tav>
                                        <p:tav tm="100000">
                                          <p:val>
                                            <p:strVal val="#ppt_x"/>
                                          </p:val>
                                        </p:tav>
                                      </p:tavLst>
                                    </p:anim>
                                    <p:anim calcmode="lin" valueType="num">
                                      <p:cBhvr>
                                        <p:cTn id="30"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6084" y="1124744"/>
            <a:ext cx="2952328" cy="526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erbest Form 5"/>
          <p:cNvSpPr/>
          <p:nvPr/>
        </p:nvSpPr>
        <p:spPr>
          <a:xfrm>
            <a:off x="3162925" y="3140968"/>
            <a:ext cx="2623278" cy="869429"/>
          </a:xfrm>
          <a:custGeom>
            <a:avLst/>
            <a:gdLst>
              <a:gd name="connsiteX0" fmla="*/ 2623278 w 2623278"/>
              <a:gd name="connsiteY0" fmla="*/ 824459 h 869429"/>
              <a:gd name="connsiteX1" fmla="*/ 1978701 w 2623278"/>
              <a:gd name="connsiteY1" fmla="*/ 0 h 869429"/>
              <a:gd name="connsiteX2" fmla="*/ 0 w 2623278"/>
              <a:gd name="connsiteY2" fmla="*/ 44970 h 869429"/>
              <a:gd name="connsiteX3" fmla="*/ 644577 w 2623278"/>
              <a:gd name="connsiteY3" fmla="*/ 869429 h 869429"/>
              <a:gd name="connsiteX4" fmla="*/ 2623278 w 2623278"/>
              <a:gd name="connsiteY4" fmla="*/ 824459 h 869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3278" h="869429">
                <a:moveTo>
                  <a:pt x="2623278" y="824459"/>
                </a:moveTo>
                <a:lnTo>
                  <a:pt x="1978701" y="0"/>
                </a:lnTo>
                <a:lnTo>
                  <a:pt x="0" y="44970"/>
                </a:lnTo>
                <a:lnTo>
                  <a:pt x="644577" y="869429"/>
                </a:lnTo>
                <a:lnTo>
                  <a:pt x="2623278" y="824459"/>
                </a:lnTo>
                <a:close/>
              </a:path>
            </a:pathLst>
          </a:custGeom>
          <a:solidFill>
            <a:srgbClr val="7030A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8" name="Düz Bağlayıcı 7"/>
          <p:cNvCxnSpPr>
            <a:stCxn id="6" idx="1"/>
            <a:endCxn id="6" idx="3"/>
          </p:cNvCxnSpPr>
          <p:nvPr/>
        </p:nvCxnSpPr>
        <p:spPr>
          <a:xfrm flipH="1">
            <a:off x="3807502" y="3140968"/>
            <a:ext cx="1334124" cy="8694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a:stCxn id="6" idx="0"/>
            <a:endCxn id="6" idx="2"/>
          </p:cNvCxnSpPr>
          <p:nvPr/>
        </p:nvCxnSpPr>
        <p:spPr>
          <a:xfrm flipH="1" flipV="1">
            <a:off x="3162925" y="3185938"/>
            <a:ext cx="2623278" cy="7794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Ok Bağlayıcısı 13"/>
          <p:cNvCxnSpPr>
            <a:stCxn id="4" idx="2"/>
          </p:cNvCxnSpPr>
          <p:nvPr/>
        </p:nvCxnSpPr>
        <p:spPr>
          <a:xfrm flipH="1" flipV="1">
            <a:off x="4439112" y="0"/>
            <a:ext cx="83136" cy="638885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flipH="1" flipV="1">
            <a:off x="3162925" y="1268760"/>
            <a:ext cx="2623278" cy="576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Düz Bağlayıcı 20"/>
          <p:cNvCxnSpPr/>
          <p:nvPr/>
        </p:nvCxnSpPr>
        <p:spPr>
          <a:xfrm flipH="1">
            <a:off x="3807502" y="1268760"/>
            <a:ext cx="1334124" cy="576064"/>
          </a:xfrm>
          <a:prstGeom prst="line">
            <a:avLst/>
          </a:prstGeom>
        </p:spPr>
        <p:style>
          <a:lnRef idx="1">
            <a:schemeClr val="accent1"/>
          </a:lnRef>
          <a:fillRef idx="0">
            <a:schemeClr val="accent1"/>
          </a:fillRef>
          <a:effectRef idx="0">
            <a:schemeClr val="accent1"/>
          </a:effectRef>
          <a:fontRef idx="minor">
            <a:schemeClr val="tx1"/>
          </a:fontRef>
        </p:style>
      </p:cxnSp>
      <p:sp>
        <p:nvSpPr>
          <p:cNvPr id="12" name="Dikdörtgen Belirtme Çizgisi 11"/>
          <p:cNvSpPr/>
          <p:nvPr/>
        </p:nvSpPr>
        <p:spPr>
          <a:xfrm>
            <a:off x="107504" y="116632"/>
            <a:ext cx="2304256" cy="1296144"/>
          </a:xfrm>
          <a:prstGeom prst="wedgeRectCallout">
            <a:avLst>
              <a:gd name="adj1" fmla="val 67672"/>
              <a:gd name="adj2" fmla="val -1117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a:t>
            </a:r>
          </a:p>
          <a:p>
            <a:pPr algn="ctr"/>
            <a:r>
              <a:rPr lang="tr-TR" sz="2000" b="1" dirty="0" smtClean="0">
                <a:solidFill>
                  <a:srgbClr val="FF0000"/>
                </a:solidFill>
              </a:rPr>
              <a:t>PRİZMANIN SİMETRİ EKSENLERİ</a:t>
            </a:r>
          </a:p>
          <a:p>
            <a:pPr algn="ctr"/>
            <a:r>
              <a:rPr lang="tr-TR" sz="2000" b="1" dirty="0">
                <a:solidFill>
                  <a:srgbClr val="FF0000"/>
                </a:solidFill>
              </a:rPr>
              <a:t>1</a:t>
            </a:r>
          </a:p>
        </p:txBody>
      </p:sp>
      <p:sp>
        <p:nvSpPr>
          <p:cNvPr id="13" name="Dikdörtgen 6"/>
          <p:cNvSpPr>
            <a:spLocks noChangeArrowheads="1"/>
          </p:cNvSpPr>
          <p:nvPr/>
        </p:nvSpPr>
        <p:spPr bwMode="auto">
          <a:xfrm>
            <a:off x="5640119" y="6488113"/>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sz="2000" b="1" dirty="0">
                <a:solidFill>
                  <a:srgbClr val="FF0000"/>
                </a:solidFill>
                <a:hlinkClick r:id="rId3"/>
              </a:rPr>
              <a:t>omeraskerden@hotmail.com.tr</a:t>
            </a:r>
            <a:endParaRPr lang="tr-TR" sz="2000" dirty="0"/>
          </a:p>
        </p:txBody>
      </p:sp>
      <p:sp>
        <p:nvSpPr>
          <p:cNvPr id="15" name="Dikdörtgen Belirtme Çizgisi 14"/>
          <p:cNvSpPr/>
          <p:nvPr/>
        </p:nvSpPr>
        <p:spPr>
          <a:xfrm>
            <a:off x="5141626" y="116632"/>
            <a:ext cx="3816424" cy="891389"/>
          </a:xfrm>
          <a:prstGeom prst="wedgeRectCallout">
            <a:avLst>
              <a:gd name="adj1" fmla="val -68359"/>
              <a:gd name="adj2" fmla="val -47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dik olan   bir tane simetri ekseni var. </a:t>
            </a:r>
            <a:endParaRPr lang="tr-TR" sz="2000" b="1" dirty="0">
              <a:solidFill>
                <a:schemeClr val="tx1"/>
              </a:solidFill>
            </a:endParaRPr>
          </a:p>
        </p:txBody>
      </p:sp>
      <p:sp>
        <p:nvSpPr>
          <p:cNvPr id="16" name="Dikdörtgen Belirtme Çizgisi 15"/>
          <p:cNvSpPr/>
          <p:nvPr/>
        </p:nvSpPr>
        <p:spPr>
          <a:xfrm>
            <a:off x="6365762" y="3801902"/>
            <a:ext cx="2592288" cy="1540709"/>
          </a:xfrm>
          <a:prstGeom prst="wedgeRectCallout">
            <a:avLst>
              <a:gd name="adj1" fmla="val -73018"/>
              <a:gd name="adj2" fmla="val -3795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paralel olan bir tane simetri düzlemi var. </a:t>
            </a:r>
            <a:endParaRPr lang="tr-TR" sz="2000" b="1" dirty="0">
              <a:solidFill>
                <a:schemeClr val="tx1"/>
              </a:solidFill>
            </a:endParaRPr>
          </a:p>
        </p:txBody>
      </p:sp>
      <p:sp>
        <p:nvSpPr>
          <p:cNvPr id="17" name="Oval 16"/>
          <p:cNvSpPr/>
          <p:nvPr/>
        </p:nvSpPr>
        <p:spPr>
          <a:xfrm>
            <a:off x="4372668" y="344966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 name="Düz Bağlayıcı 2"/>
          <p:cNvCxnSpPr/>
          <p:nvPr/>
        </p:nvCxnSpPr>
        <p:spPr>
          <a:xfrm flipH="1" flipV="1">
            <a:off x="3162925" y="5589240"/>
            <a:ext cx="2623278"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H="1">
            <a:off x="3807502" y="5589240"/>
            <a:ext cx="1334124"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4343807" y="143077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Oval 21"/>
          <p:cNvSpPr/>
          <p:nvPr/>
        </p:nvSpPr>
        <p:spPr>
          <a:xfrm>
            <a:off x="4414236" y="5794413"/>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1967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1000"/>
                                        <p:tgtEl>
                                          <p:spTgt spid="22"/>
                                        </p:tgtEl>
                                      </p:cBhvr>
                                    </p:animEffect>
                                    <p:anim calcmode="lin" valueType="num">
                                      <p:cBhvr>
                                        <p:cTn id="75" dur="1000" fill="hold"/>
                                        <p:tgtEl>
                                          <p:spTgt spid="22"/>
                                        </p:tgtEl>
                                        <p:attrNameLst>
                                          <p:attrName>ppt_x</p:attrName>
                                        </p:attrNameLst>
                                      </p:cBhvr>
                                      <p:tavLst>
                                        <p:tav tm="0">
                                          <p:val>
                                            <p:strVal val="#ppt_x"/>
                                          </p:val>
                                        </p:tav>
                                        <p:tav tm="100000">
                                          <p:val>
                                            <p:strVal val="#ppt_x"/>
                                          </p:val>
                                        </p:tav>
                                      </p:tavLst>
                                    </p:anim>
                                    <p:anim calcmode="lin" valueType="num">
                                      <p:cBhvr>
                                        <p:cTn id="7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ppt_x"/>
                                          </p:val>
                                        </p:tav>
                                        <p:tav tm="100000">
                                          <p:val>
                                            <p:strVal val="#ppt_x"/>
                                          </p:val>
                                        </p:tav>
                                      </p:tavLst>
                                    </p:anim>
                                    <p:anim calcmode="lin" valueType="num">
                                      <p:cBhvr additive="base">
                                        <p:cTn id="8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1000"/>
                                        <p:tgtEl>
                                          <p:spTgt spid="15"/>
                                        </p:tgtEl>
                                      </p:cBhvr>
                                    </p:animEffect>
                                    <p:anim calcmode="lin" valueType="num">
                                      <p:cBhvr>
                                        <p:cTn id="88" dur="1000" fill="hold"/>
                                        <p:tgtEl>
                                          <p:spTgt spid="15"/>
                                        </p:tgtEl>
                                        <p:attrNameLst>
                                          <p:attrName>ppt_x</p:attrName>
                                        </p:attrNameLst>
                                      </p:cBhvr>
                                      <p:tavLst>
                                        <p:tav tm="0">
                                          <p:val>
                                            <p:strVal val="#ppt_x"/>
                                          </p:val>
                                        </p:tav>
                                        <p:tav tm="100000">
                                          <p:val>
                                            <p:strVal val="#ppt_x"/>
                                          </p:val>
                                        </p:tav>
                                      </p:tavLst>
                                    </p:anim>
                                    <p:anim calcmode="lin" valueType="num">
                                      <p:cBhvr>
                                        <p:cTn id="8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1000"/>
                                        <p:tgtEl>
                                          <p:spTgt spid="16"/>
                                        </p:tgtEl>
                                      </p:cBhvr>
                                    </p:animEffect>
                                    <p:anim calcmode="lin" valueType="num">
                                      <p:cBhvr>
                                        <p:cTn id="95" dur="1000" fill="hold"/>
                                        <p:tgtEl>
                                          <p:spTgt spid="16"/>
                                        </p:tgtEl>
                                        <p:attrNameLst>
                                          <p:attrName>ppt_x</p:attrName>
                                        </p:attrNameLst>
                                      </p:cBhvr>
                                      <p:tavLst>
                                        <p:tav tm="0">
                                          <p:val>
                                            <p:strVal val="#ppt_x"/>
                                          </p:val>
                                        </p:tav>
                                        <p:tav tm="100000">
                                          <p:val>
                                            <p:strVal val="#ppt_x"/>
                                          </p:val>
                                        </p:tav>
                                      </p:tavLst>
                                    </p:anim>
                                    <p:anim calcmode="lin" valueType="num">
                                      <p:cBhvr>
                                        <p:cTn id="9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5" grpId="0" animBg="1"/>
      <p:bldP spid="16" grpId="0" animBg="1"/>
      <p:bldP spid="17" grpId="0" animBg="1"/>
      <p:bldP spid="20"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379459"/>
            <a:ext cx="2736304" cy="5145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erbest Form 4"/>
          <p:cNvSpPr/>
          <p:nvPr/>
        </p:nvSpPr>
        <p:spPr>
          <a:xfrm>
            <a:off x="3422309" y="1516499"/>
            <a:ext cx="2443397" cy="4871804"/>
          </a:xfrm>
          <a:custGeom>
            <a:avLst/>
            <a:gdLst>
              <a:gd name="connsiteX0" fmla="*/ 2398426 w 2443397"/>
              <a:gd name="connsiteY0" fmla="*/ 569627 h 4871804"/>
              <a:gd name="connsiteX1" fmla="*/ 0 w 2443397"/>
              <a:gd name="connsiteY1" fmla="*/ 0 h 4871804"/>
              <a:gd name="connsiteX2" fmla="*/ 0 w 2443397"/>
              <a:gd name="connsiteY2" fmla="*/ 4287187 h 4871804"/>
              <a:gd name="connsiteX3" fmla="*/ 2443397 w 2443397"/>
              <a:gd name="connsiteY3" fmla="*/ 4871804 h 4871804"/>
              <a:gd name="connsiteX4" fmla="*/ 2398426 w 2443397"/>
              <a:gd name="connsiteY4" fmla="*/ 569627 h 4871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397" h="4871804">
                <a:moveTo>
                  <a:pt x="2398426" y="569627"/>
                </a:moveTo>
                <a:lnTo>
                  <a:pt x="0" y="0"/>
                </a:lnTo>
                <a:lnTo>
                  <a:pt x="0" y="4287187"/>
                </a:lnTo>
                <a:lnTo>
                  <a:pt x="2443397" y="4871804"/>
                </a:lnTo>
                <a:lnTo>
                  <a:pt x="2398426" y="569627"/>
                </a:lnTo>
                <a:close/>
              </a:path>
            </a:pathLst>
          </a:cu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8" name="Düz Bağlayıcı 7"/>
          <p:cNvCxnSpPr>
            <a:endCxn id="5" idx="1"/>
          </p:cNvCxnSpPr>
          <p:nvPr/>
        </p:nvCxnSpPr>
        <p:spPr>
          <a:xfrm flipH="1" flipV="1">
            <a:off x="3422309" y="1516499"/>
            <a:ext cx="2443397" cy="48718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a:stCxn id="5" idx="0"/>
          </p:cNvCxnSpPr>
          <p:nvPr/>
        </p:nvCxnSpPr>
        <p:spPr>
          <a:xfrm flipH="1">
            <a:off x="3422309" y="2086126"/>
            <a:ext cx="2398426" cy="3719138"/>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513510" y="3819681"/>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3" name="Düz Bağlayıcı 12"/>
          <p:cNvCxnSpPr/>
          <p:nvPr/>
        </p:nvCxnSpPr>
        <p:spPr>
          <a:xfrm flipV="1">
            <a:off x="3995936" y="1516499"/>
            <a:ext cx="1224136" cy="569627"/>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35995" y="167529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 name="Düz Bağlayıcı 15"/>
          <p:cNvCxnSpPr/>
          <p:nvPr/>
        </p:nvCxnSpPr>
        <p:spPr>
          <a:xfrm flipV="1">
            <a:off x="3995936" y="5661248"/>
            <a:ext cx="1368152" cy="727056"/>
          </a:xfrm>
          <a:prstGeom prst="line">
            <a:avLst/>
          </a:prstGeom>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4513647" y="5898762"/>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9" name="Düz Ok Bağlayıcısı 18"/>
          <p:cNvCxnSpPr/>
          <p:nvPr/>
        </p:nvCxnSpPr>
        <p:spPr>
          <a:xfrm flipV="1">
            <a:off x="4644007" y="404664"/>
            <a:ext cx="23772" cy="62646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Dikdörtgen Belirtme Çizgisi 19"/>
          <p:cNvSpPr/>
          <p:nvPr/>
        </p:nvSpPr>
        <p:spPr>
          <a:xfrm>
            <a:off x="107504" y="116632"/>
            <a:ext cx="2304256" cy="1296144"/>
          </a:xfrm>
          <a:prstGeom prst="wedgeRectCallout">
            <a:avLst>
              <a:gd name="adj1" fmla="val 67672"/>
              <a:gd name="adj2" fmla="val -1117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a:t>
            </a:r>
          </a:p>
          <a:p>
            <a:pPr algn="ctr"/>
            <a:r>
              <a:rPr lang="tr-TR" sz="2000" b="1" dirty="0" smtClean="0">
                <a:solidFill>
                  <a:srgbClr val="FF0000"/>
                </a:solidFill>
              </a:rPr>
              <a:t>PRİZMANIN SİMETRİ EKSENLERİ</a:t>
            </a:r>
          </a:p>
          <a:p>
            <a:pPr algn="ctr"/>
            <a:r>
              <a:rPr lang="tr-TR" sz="2000" b="1" dirty="0" smtClean="0">
                <a:solidFill>
                  <a:srgbClr val="FF0000"/>
                </a:solidFill>
              </a:rPr>
              <a:t>1</a:t>
            </a:r>
            <a:endParaRPr lang="tr-TR" sz="2000" b="1" dirty="0">
              <a:solidFill>
                <a:srgbClr val="FF0000"/>
              </a:solidFill>
            </a:endParaRPr>
          </a:p>
        </p:txBody>
      </p:sp>
      <p:sp>
        <p:nvSpPr>
          <p:cNvPr id="21" name="Dikdörtgen Belirtme Çizgisi 20"/>
          <p:cNvSpPr/>
          <p:nvPr/>
        </p:nvSpPr>
        <p:spPr>
          <a:xfrm>
            <a:off x="5141626" y="116632"/>
            <a:ext cx="3816424" cy="891389"/>
          </a:xfrm>
          <a:prstGeom prst="wedgeRectCallout">
            <a:avLst>
              <a:gd name="adj1" fmla="val -68359"/>
              <a:gd name="adj2" fmla="val -47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dik olan   bir tane simetri ekseni var. </a:t>
            </a:r>
            <a:endParaRPr lang="tr-TR" sz="2000" b="1" dirty="0">
              <a:solidFill>
                <a:schemeClr val="tx1"/>
              </a:solidFill>
            </a:endParaRPr>
          </a:p>
        </p:txBody>
      </p:sp>
      <p:sp>
        <p:nvSpPr>
          <p:cNvPr id="22" name="Dikdörtgen Belirtme Çizgisi 21"/>
          <p:cNvSpPr/>
          <p:nvPr/>
        </p:nvSpPr>
        <p:spPr>
          <a:xfrm>
            <a:off x="6365762" y="3801902"/>
            <a:ext cx="2592288" cy="2507418"/>
          </a:xfrm>
          <a:prstGeom prst="wedgeRectCallout">
            <a:avLst>
              <a:gd name="adj1" fmla="val -71283"/>
              <a:gd name="adj2" fmla="val -340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dik olan ve köşegenlerden geçen  bir tane simetri düzlemi var. </a:t>
            </a:r>
          </a:p>
          <a:p>
            <a:pPr algn="ctr"/>
            <a:r>
              <a:rPr lang="tr-TR" sz="2000" b="1" dirty="0" smtClean="0">
                <a:solidFill>
                  <a:schemeClr val="tx1"/>
                </a:solidFill>
              </a:rPr>
              <a:t>(Simetri düzlemi köşegenlerden geçer.1.si)</a:t>
            </a:r>
            <a:endParaRPr lang="tr-TR" sz="2000" b="1" dirty="0">
              <a:solidFill>
                <a:schemeClr val="tx1"/>
              </a:solidFill>
            </a:endParaRPr>
          </a:p>
        </p:txBody>
      </p:sp>
      <p:sp>
        <p:nvSpPr>
          <p:cNvPr id="15" name="Metin kutusu 1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31000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4" grpId="0" animBg="1"/>
      <p:bldP spid="18" grpId="0" animBg="1"/>
      <p:bldP spid="20"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379459"/>
            <a:ext cx="2736304" cy="5145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erbest Form 4"/>
          <p:cNvSpPr/>
          <p:nvPr/>
        </p:nvSpPr>
        <p:spPr>
          <a:xfrm>
            <a:off x="4036906" y="1475881"/>
            <a:ext cx="1214203" cy="4833440"/>
          </a:xfrm>
          <a:custGeom>
            <a:avLst/>
            <a:gdLst>
              <a:gd name="connsiteX0" fmla="*/ 0 w 1214203"/>
              <a:gd name="connsiteY0" fmla="*/ 584616 h 4826832"/>
              <a:gd name="connsiteX1" fmla="*/ 1214203 w 1214203"/>
              <a:gd name="connsiteY1" fmla="*/ 0 h 4826832"/>
              <a:gd name="connsiteX2" fmla="*/ 1199213 w 1214203"/>
              <a:gd name="connsiteY2" fmla="*/ 4272196 h 4826832"/>
              <a:gd name="connsiteX3" fmla="*/ 0 w 1214203"/>
              <a:gd name="connsiteY3" fmla="*/ 4826832 h 4826832"/>
              <a:gd name="connsiteX4" fmla="*/ 0 w 1214203"/>
              <a:gd name="connsiteY4" fmla="*/ 584616 h 4826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203" h="4826832">
                <a:moveTo>
                  <a:pt x="0" y="584616"/>
                </a:moveTo>
                <a:lnTo>
                  <a:pt x="1214203" y="0"/>
                </a:lnTo>
                <a:cubicBezTo>
                  <a:pt x="1209206" y="1424065"/>
                  <a:pt x="1204210" y="2848131"/>
                  <a:pt x="1199213" y="4272196"/>
                </a:cubicBezTo>
                <a:lnTo>
                  <a:pt x="0" y="4826832"/>
                </a:lnTo>
                <a:lnTo>
                  <a:pt x="0" y="584616"/>
                </a:lnTo>
                <a:close/>
              </a:path>
            </a:pathLst>
          </a:cu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Belirtme Çizgisi 5"/>
          <p:cNvSpPr/>
          <p:nvPr/>
        </p:nvSpPr>
        <p:spPr>
          <a:xfrm>
            <a:off x="107504" y="116632"/>
            <a:ext cx="2304256" cy="1296144"/>
          </a:xfrm>
          <a:prstGeom prst="wedgeRectCallout">
            <a:avLst>
              <a:gd name="adj1" fmla="val 67672"/>
              <a:gd name="adj2" fmla="val -1117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a:t>
            </a:r>
          </a:p>
          <a:p>
            <a:pPr algn="ctr"/>
            <a:r>
              <a:rPr lang="tr-TR" sz="2000" b="1" dirty="0" smtClean="0">
                <a:solidFill>
                  <a:srgbClr val="FF0000"/>
                </a:solidFill>
              </a:rPr>
              <a:t>PRİZMANIN SİMETRİ EKSENLERİ</a:t>
            </a:r>
          </a:p>
          <a:p>
            <a:pPr algn="ctr"/>
            <a:r>
              <a:rPr lang="tr-TR" sz="2000" b="1" dirty="0" smtClean="0">
                <a:solidFill>
                  <a:srgbClr val="FF0000"/>
                </a:solidFill>
              </a:rPr>
              <a:t>1</a:t>
            </a:r>
            <a:endParaRPr lang="tr-TR" sz="2000" b="1" dirty="0">
              <a:solidFill>
                <a:srgbClr val="FF0000"/>
              </a:solidFill>
            </a:endParaRPr>
          </a:p>
        </p:txBody>
      </p:sp>
      <p:cxnSp>
        <p:nvCxnSpPr>
          <p:cNvPr id="8" name="Düz Bağlayıcı 7"/>
          <p:cNvCxnSpPr/>
          <p:nvPr/>
        </p:nvCxnSpPr>
        <p:spPr>
          <a:xfrm flipH="1" flipV="1">
            <a:off x="3275856" y="1475881"/>
            <a:ext cx="2520280" cy="58496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flipH="1" flipV="1">
            <a:off x="3419872" y="5733256"/>
            <a:ext cx="2376264" cy="576065"/>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528500" y="1642350"/>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4542018" y="5895274"/>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 name="Düz Bağlayıcı 15"/>
          <p:cNvCxnSpPr/>
          <p:nvPr/>
        </p:nvCxnSpPr>
        <p:spPr>
          <a:xfrm flipV="1">
            <a:off x="4041458" y="1470879"/>
            <a:ext cx="1214203" cy="48334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a:stCxn id="5" idx="2"/>
            <a:endCxn id="5" idx="0"/>
          </p:cNvCxnSpPr>
          <p:nvPr/>
        </p:nvCxnSpPr>
        <p:spPr>
          <a:xfrm flipH="1" flipV="1">
            <a:off x="4036906" y="2061297"/>
            <a:ext cx="1199213" cy="36926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flipV="1">
            <a:off x="4650030" y="467290"/>
            <a:ext cx="23772" cy="62646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4535995" y="3781597"/>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Dikdörtgen Belirtme Çizgisi 21"/>
          <p:cNvSpPr/>
          <p:nvPr/>
        </p:nvSpPr>
        <p:spPr>
          <a:xfrm>
            <a:off x="5141626" y="116632"/>
            <a:ext cx="3816424" cy="891389"/>
          </a:xfrm>
          <a:prstGeom prst="wedgeRectCallout">
            <a:avLst>
              <a:gd name="adj1" fmla="val -62074"/>
              <a:gd name="adj2" fmla="val -308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dik olan   bir tane simetri ekseni var. </a:t>
            </a:r>
            <a:endParaRPr lang="tr-TR" sz="2000" b="1" dirty="0">
              <a:solidFill>
                <a:schemeClr val="tx1"/>
              </a:solidFill>
            </a:endParaRPr>
          </a:p>
        </p:txBody>
      </p:sp>
      <p:sp>
        <p:nvSpPr>
          <p:cNvPr id="24" name="Dikdörtgen Belirtme Çizgisi 23"/>
          <p:cNvSpPr/>
          <p:nvPr/>
        </p:nvSpPr>
        <p:spPr>
          <a:xfrm>
            <a:off x="6365762" y="3801902"/>
            <a:ext cx="2592288" cy="2507418"/>
          </a:xfrm>
          <a:prstGeom prst="wedgeRectCallout">
            <a:avLst>
              <a:gd name="adj1" fmla="val -92679"/>
              <a:gd name="adj2" fmla="val -3825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dik olan ve köşegenlerden geçen  bir tane simetri düzlemi var. </a:t>
            </a:r>
          </a:p>
          <a:p>
            <a:pPr algn="ctr"/>
            <a:r>
              <a:rPr lang="tr-TR" sz="2000" b="1" dirty="0" smtClean="0">
                <a:solidFill>
                  <a:schemeClr val="tx1"/>
                </a:solidFill>
              </a:rPr>
              <a:t>(Simetri düzlemi köşegenlerden geçer.2.si)</a:t>
            </a:r>
            <a:endParaRPr lang="tr-TR" sz="2000" b="1" dirty="0">
              <a:solidFill>
                <a:schemeClr val="tx1"/>
              </a:solidFill>
            </a:endParaRPr>
          </a:p>
        </p:txBody>
      </p:sp>
      <p:sp>
        <p:nvSpPr>
          <p:cNvPr id="15" name="Metin kutusu 1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114200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1000"/>
                                        <p:tgtEl>
                                          <p:spTgt spid="24"/>
                                        </p:tgtEl>
                                      </p:cBhvr>
                                    </p:animEffect>
                                    <p:anim calcmode="lin" valueType="num">
                                      <p:cBhvr>
                                        <p:cTn id="89" dur="1000" fill="hold"/>
                                        <p:tgtEl>
                                          <p:spTgt spid="24"/>
                                        </p:tgtEl>
                                        <p:attrNameLst>
                                          <p:attrName>ppt_x</p:attrName>
                                        </p:attrNameLst>
                                      </p:cBhvr>
                                      <p:tavLst>
                                        <p:tav tm="0">
                                          <p:val>
                                            <p:strVal val="#ppt_x"/>
                                          </p:val>
                                        </p:tav>
                                        <p:tav tm="100000">
                                          <p:val>
                                            <p:strVal val="#ppt_x"/>
                                          </p:val>
                                        </p:tav>
                                      </p:tavLst>
                                    </p:anim>
                                    <p:anim calcmode="lin" valueType="num">
                                      <p:cBhvr>
                                        <p:cTn id="9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P spid="14" grpId="0" animBg="1"/>
      <p:bldP spid="21" grpId="0" animBg="1"/>
      <p:bldP spid="22"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Belirtme Çizgisi 3"/>
          <p:cNvSpPr/>
          <p:nvPr/>
        </p:nvSpPr>
        <p:spPr>
          <a:xfrm>
            <a:off x="107504" y="116632"/>
            <a:ext cx="2304256" cy="1296144"/>
          </a:xfrm>
          <a:prstGeom prst="wedgeRectCallout">
            <a:avLst>
              <a:gd name="adj1" fmla="val 67672"/>
              <a:gd name="adj2" fmla="val -1117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a:t>
            </a:r>
          </a:p>
          <a:p>
            <a:pPr algn="ctr"/>
            <a:r>
              <a:rPr lang="tr-TR" sz="2000" b="1" dirty="0" smtClean="0">
                <a:solidFill>
                  <a:srgbClr val="FF0000"/>
                </a:solidFill>
              </a:rPr>
              <a:t>PRİZMANIN SİMETRİ EKSENLERİ</a:t>
            </a:r>
          </a:p>
          <a:p>
            <a:pPr algn="ctr"/>
            <a:r>
              <a:rPr lang="tr-TR" sz="2000" b="1" dirty="0" smtClean="0">
                <a:solidFill>
                  <a:srgbClr val="FF0000"/>
                </a:solidFill>
              </a:rPr>
              <a:t>1</a:t>
            </a:r>
            <a:endParaRPr lang="tr-TR" sz="2000" b="1" dirty="0">
              <a:solidFill>
                <a:srgbClr val="FF0000"/>
              </a:solidFill>
            </a:endParaRP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1418409"/>
            <a:ext cx="2808312" cy="504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6"/>
          <p:cNvSpPr/>
          <p:nvPr/>
        </p:nvSpPr>
        <p:spPr>
          <a:xfrm>
            <a:off x="4047162" y="1858460"/>
            <a:ext cx="1828800" cy="4137285"/>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9" name="Düz Bağlayıcı 8"/>
          <p:cNvCxnSpPr/>
          <p:nvPr/>
        </p:nvCxnSpPr>
        <p:spPr>
          <a:xfrm flipH="1">
            <a:off x="4283968" y="1556792"/>
            <a:ext cx="1296144" cy="576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flipV="1">
            <a:off x="4283968" y="5589240"/>
            <a:ext cx="1440160" cy="720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H="1" flipV="1">
            <a:off x="4047162" y="1858460"/>
            <a:ext cx="1828800" cy="41372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H="1">
            <a:off x="4047162" y="1844824"/>
            <a:ext cx="1828800" cy="4150921"/>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4860032" y="3813113"/>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Oval 17"/>
          <p:cNvSpPr/>
          <p:nvPr/>
        </p:nvSpPr>
        <p:spPr>
          <a:xfrm>
            <a:off x="4896036" y="173244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Oval 18"/>
          <p:cNvSpPr/>
          <p:nvPr/>
        </p:nvSpPr>
        <p:spPr>
          <a:xfrm>
            <a:off x="4860032" y="5869731"/>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0" name="Düz Ok Bağlayıcısı 19"/>
          <p:cNvCxnSpPr/>
          <p:nvPr/>
        </p:nvCxnSpPr>
        <p:spPr>
          <a:xfrm flipV="1">
            <a:off x="4978349" y="238415"/>
            <a:ext cx="23773" cy="62646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Dikdörtgen Belirtme Çizgisi 20"/>
          <p:cNvSpPr/>
          <p:nvPr/>
        </p:nvSpPr>
        <p:spPr>
          <a:xfrm>
            <a:off x="5141626" y="116632"/>
            <a:ext cx="3816424" cy="891389"/>
          </a:xfrm>
          <a:prstGeom prst="wedgeRectCallout">
            <a:avLst>
              <a:gd name="adj1" fmla="val -53433"/>
              <a:gd name="adj2" fmla="val 2382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dik olan   bir tane simetri ekseni var. </a:t>
            </a:r>
            <a:endParaRPr lang="tr-TR" sz="2000" b="1" dirty="0">
              <a:solidFill>
                <a:schemeClr val="tx1"/>
              </a:solidFill>
            </a:endParaRPr>
          </a:p>
        </p:txBody>
      </p:sp>
      <p:sp>
        <p:nvSpPr>
          <p:cNvPr id="22" name="Dikdörtgen Belirtme Çizgisi 21"/>
          <p:cNvSpPr/>
          <p:nvPr/>
        </p:nvSpPr>
        <p:spPr>
          <a:xfrm>
            <a:off x="395536" y="3801902"/>
            <a:ext cx="2592288" cy="2507418"/>
          </a:xfrm>
          <a:prstGeom prst="wedgeRectCallout">
            <a:avLst>
              <a:gd name="adj1" fmla="val 91786"/>
              <a:gd name="adj2" fmla="val -3047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dik olan ve kenarların orta noktasından  geçen  iki tane simetri düzlemi var. </a:t>
            </a:r>
          </a:p>
          <a:p>
            <a:pPr algn="ctr"/>
            <a:r>
              <a:rPr lang="tr-TR" sz="2000" b="1" dirty="0" smtClean="0">
                <a:solidFill>
                  <a:schemeClr val="tx1"/>
                </a:solidFill>
              </a:rPr>
              <a:t>(Simetri düzlemi kenarlardan geçer.1.si)</a:t>
            </a:r>
            <a:endParaRPr lang="tr-TR" sz="2000" b="1" dirty="0">
              <a:solidFill>
                <a:schemeClr val="tx1"/>
              </a:solidFill>
            </a:endParaRPr>
          </a:p>
        </p:txBody>
      </p:sp>
      <p:sp>
        <p:nvSpPr>
          <p:cNvPr id="15" name="Metin kutusu 1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48905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1000"/>
                                        <p:tgtEl>
                                          <p:spTgt spid="22"/>
                                        </p:tgtEl>
                                      </p:cBhvr>
                                    </p:animEffect>
                                    <p:anim calcmode="lin" valueType="num">
                                      <p:cBhvr>
                                        <p:cTn id="91" dur="1000" fill="hold"/>
                                        <p:tgtEl>
                                          <p:spTgt spid="22"/>
                                        </p:tgtEl>
                                        <p:attrNameLst>
                                          <p:attrName>ppt_x</p:attrName>
                                        </p:attrNameLst>
                                      </p:cBhvr>
                                      <p:tavLst>
                                        <p:tav tm="0">
                                          <p:val>
                                            <p:strVal val="#ppt_x"/>
                                          </p:val>
                                        </p:tav>
                                        <p:tav tm="100000">
                                          <p:val>
                                            <p:strVal val="#ppt_x"/>
                                          </p:val>
                                        </p:tav>
                                      </p:tavLst>
                                    </p:anim>
                                    <p:anim calcmode="lin" valueType="num">
                                      <p:cBhvr>
                                        <p:cTn id="9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7" grpId="0" animBg="1"/>
      <p:bldP spid="18" grpId="0" animBg="1"/>
      <p:bldP spid="19" grpId="0" animBg="1"/>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387877"/>
            <a:ext cx="2680764" cy="504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erbest Form 11"/>
          <p:cNvSpPr/>
          <p:nvPr/>
        </p:nvSpPr>
        <p:spPr>
          <a:xfrm>
            <a:off x="5073990" y="1477956"/>
            <a:ext cx="524655" cy="4766872"/>
          </a:xfrm>
          <a:custGeom>
            <a:avLst/>
            <a:gdLst>
              <a:gd name="connsiteX0" fmla="*/ 0 w 524655"/>
              <a:gd name="connsiteY0" fmla="*/ 0 h 4766872"/>
              <a:gd name="connsiteX1" fmla="*/ 0 w 524655"/>
              <a:gd name="connsiteY1" fmla="*/ 4182255 h 4766872"/>
              <a:gd name="connsiteX2" fmla="*/ 509665 w 524655"/>
              <a:gd name="connsiteY2" fmla="*/ 4766872 h 4766872"/>
              <a:gd name="connsiteX3" fmla="*/ 524655 w 524655"/>
              <a:gd name="connsiteY3" fmla="*/ 599606 h 4766872"/>
              <a:gd name="connsiteX4" fmla="*/ 0 w 524655"/>
              <a:gd name="connsiteY4" fmla="*/ 0 h 476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655" h="4766872">
                <a:moveTo>
                  <a:pt x="0" y="0"/>
                </a:moveTo>
                <a:lnTo>
                  <a:pt x="0" y="4182255"/>
                </a:lnTo>
                <a:lnTo>
                  <a:pt x="509665" y="4766872"/>
                </a:lnTo>
                <a:cubicBezTo>
                  <a:pt x="514662" y="3377783"/>
                  <a:pt x="519658" y="1988695"/>
                  <a:pt x="524655" y="599606"/>
                </a:cubicBezTo>
                <a:lnTo>
                  <a:pt x="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6"/>
          <p:cNvSpPr>
            <a:spLocks noChangeArrowheads="1"/>
          </p:cNvSpPr>
          <p:nvPr/>
        </p:nvSpPr>
        <p:spPr bwMode="auto">
          <a:xfrm>
            <a:off x="5640119" y="6488113"/>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sz="2000" b="1" dirty="0">
                <a:solidFill>
                  <a:srgbClr val="FF0000"/>
                </a:solidFill>
                <a:hlinkClick r:id="rId3"/>
              </a:rPr>
              <a:t>omeraskerden@hotmail.com.tr</a:t>
            </a:r>
            <a:endParaRPr lang="tr-TR" sz="2000" dirty="0"/>
          </a:p>
        </p:txBody>
      </p:sp>
      <p:sp>
        <p:nvSpPr>
          <p:cNvPr id="14" name="Dikdörtgen Belirtme Çizgisi 13"/>
          <p:cNvSpPr/>
          <p:nvPr/>
        </p:nvSpPr>
        <p:spPr>
          <a:xfrm>
            <a:off x="0" y="0"/>
            <a:ext cx="2304256" cy="1296144"/>
          </a:xfrm>
          <a:prstGeom prst="wedgeRectCallout">
            <a:avLst>
              <a:gd name="adj1" fmla="val 67672"/>
              <a:gd name="adj2" fmla="val -1117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a:t>
            </a:r>
          </a:p>
          <a:p>
            <a:pPr algn="ctr"/>
            <a:r>
              <a:rPr lang="tr-TR" sz="2000" b="1" dirty="0" smtClean="0">
                <a:solidFill>
                  <a:srgbClr val="FF0000"/>
                </a:solidFill>
              </a:rPr>
              <a:t>PRİZMANIN SİMETRİ EKSENLERİ</a:t>
            </a:r>
          </a:p>
          <a:p>
            <a:pPr algn="ctr"/>
            <a:r>
              <a:rPr lang="tr-TR" sz="2000" b="1" dirty="0" smtClean="0">
                <a:solidFill>
                  <a:srgbClr val="FF0000"/>
                </a:solidFill>
              </a:rPr>
              <a:t>1</a:t>
            </a:r>
            <a:endParaRPr lang="tr-TR" sz="2000" b="1" dirty="0">
              <a:solidFill>
                <a:srgbClr val="FF0000"/>
              </a:solidFill>
            </a:endParaRPr>
          </a:p>
        </p:txBody>
      </p:sp>
      <p:cxnSp>
        <p:nvCxnSpPr>
          <p:cNvPr id="7" name="Düz Bağlayıcı 6"/>
          <p:cNvCxnSpPr/>
          <p:nvPr/>
        </p:nvCxnSpPr>
        <p:spPr>
          <a:xfrm flipH="1">
            <a:off x="4716016" y="1477956"/>
            <a:ext cx="1152128" cy="5828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4716016" y="5661248"/>
            <a:ext cx="1152128" cy="5835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a:stCxn id="12" idx="2"/>
            <a:endCxn id="12" idx="0"/>
          </p:cNvCxnSpPr>
          <p:nvPr/>
        </p:nvCxnSpPr>
        <p:spPr>
          <a:xfrm flipH="1" flipV="1">
            <a:off x="5073990" y="1477956"/>
            <a:ext cx="509665" cy="47668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a:stCxn id="12" idx="1"/>
          </p:cNvCxnSpPr>
          <p:nvPr/>
        </p:nvCxnSpPr>
        <p:spPr>
          <a:xfrm flipV="1">
            <a:off x="5073990" y="2060848"/>
            <a:ext cx="524655" cy="3599363"/>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5220810" y="1656865"/>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Oval 22"/>
          <p:cNvSpPr/>
          <p:nvPr/>
        </p:nvSpPr>
        <p:spPr>
          <a:xfrm>
            <a:off x="5220810" y="3782581"/>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Oval 23"/>
          <p:cNvSpPr/>
          <p:nvPr/>
        </p:nvSpPr>
        <p:spPr>
          <a:xfrm>
            <a:off x="5220810" y="5827024"/>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5" name="Düz Ok Bağlayıcısı 24"/>
          <p:cNvCxnSpPr/>
          <p:nvPr/>
        </p:nvCxnSpPr>
        <p:spPr>
          <a:xfrm flipV="1">
            <a:off x="5338115" y="325828"/>
            <a:ext cx="23773" cy="62646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Dikdörtgen Belirtme Çizgisi 25"/>
          <p:cNvSpPr/>
          <p:nvPr/>
        </p:nvSpPr>
        <p:spPr>
          <a:xfrm>
            <a:off x="6084168" y="116632"/>
            <a:ext cx="2867926" cy="891389"/>
          </a:xfrm>
          <a:prstGeom prst="wedgeRectCallout">
            <a:avLst>
              <a:gd name="adj1" fmla="val -73757"/>
              <a:gd name="adj2" fmla="val -148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dik olan   bir tane simetri ekseni var. </a:t>
            </a:r>
            <a:endParaRPr lang="tr-TR" sz="2000" b="1" dirty="0">
              <a:solidFill>
                <a:schemeClr val="tx1"/>
              </a:solidFill>
            </a:endParaRPr>
          </a:p>
        </p:txBody>
      </p:sp>
      <p:sp>
        <p:nvSpPr>
          <p:cNvPr id="27" name="Dikdörtgen Belirtme Çizgisi 26"/>
          <p:cNvSpPr/>
          <p:nvPr/>
        </p:nvSpPr>
        <p:spPr>
          <a:xfrm>
            <a:off x="6707964" y="3074680"/>
            <a:ext cx="2244130" cy="3170148"/>
          </a:xfrm>
          <a:prstGeom prst="wedgeRectCallout">
            <a:avLst>
              <a:gd name="adj1" fmla="val -99370"/>
              <a:gd name="adj2" fmla="val -1649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dik olan ve kenarların orta noktasından  geçen  iki tane simetri düzlemi var. </a:t>
            </a:r>
          </a:p>
          <a:p>
            <a:pPr algn="ctr"/>
            <a:r>
              <a:rPr lang="tr-TR" sz="2000" b="1" dirty="0" smtClean="0">
                <a:solidFill>
                  <a:schemeClr val="tx1"/>
                </a:solidFill>
              </a:rPr>
              <a:t>(Simetri düzlemi kenarların orta noktasından  geçer.2.si)</a:t>
            </a:r>
            <a:endParaRPr lang="tr-TR" sz="2000" b="1" dirty="0">
              <a:solidFill>
                <a:schemeClr val="tx1"/>
              </a:solidFill>
            </a:endParaRPr>
          </a:p>
        </p:txBody>
      </p:sp>
      <p:sp>
        <p:nvSpPr>
          <p:cNvPr id="28" name="Dikdörtgen 27"/>
          <p:cNvSpPr/>
          <p:nvPr/>
        </p:nvSpPr>
        <p:spPr>
          <a:xfrm>
            <a:off x="107504" y="1477956"/>
            <a:ext cx="3888432" cy="5324535"/>
          </a:xfrm>
          <a:prstGeom prst="rect">
            <a:avLst/>
          </a:prstGeom>
          <a:solidFill>
            <a:srgbClr val="92D050">
              <a:alpha val="30196"/>
            </a:srgbClr>
          </a:solidFill>
          <a:ln>
            <a:solidFill>
              <a:srgbClr val="FF0000"/>
            </a:solidFill>
          </a:ln>
        </p:spPr>
        <p:txBody>
          <a:bodyPr wrap="square">
            <a:spAutoFit/>
          </a:bodyPr>
          <a:lstStyle/>
          <a:p>
            <a:r>
              <a:rPr lang="tr-TR" sz="2000" b="1" dirty="0" smtClean="0">
                <a:solidFill>
                  <a:srgbClr val="FF0000"/>
                </a:solidFill>
              </a:rPr>
              <a:t>Açıklama: </a:t>
            </a:r>
            <a:r>
              <a:rPr lang="tr-TR" sz="2000" b="1" dirty="0" smtClean="0"/>
              <a:t>Kare </a:t>
            </a:r>
            <a:r>
              <a:rPr lang="tr-TR" sz="2000" b="1" dirty="0"/>
              <a:t>prizmanın tabana dik olan 1 tane simetri ekseni vardır. </a:t>
            </a:r>
          </a:p>
          <a:p>
            <a:r>
              <a:rPr lang="tr-TR" sz="2000" b="1" dirty="0"/>
              <a:t>	Simetri ekseninden geçen ve tabana dik olan 4</a:t>
            </a:r>
            <a:r>
              <a:rPr lang="tr-TR" sz="2000" b="1" dirty="0" smtClean="0"/>
              <a:t> </a:t>
            </a:r>
            <a:r>
              <a:rPr lang="tr-TR" sz="2000" b="1" dirty="0"/>
              <a:t>tane simetri düzlemi vardır. 4</a:t>
            </a:r>
            <a:r>
              <a:rPr lang="tr-TR" sz="2000" b="1" dirty="0" smtClean="0"/>
              <a:t> </a:t>
            </a:r>
            <a:r>
              <a:rPr lang="tr-TR" sz="2000" b="1" dirty="0"/>
              <a:t>tane simetri düzleminin  </a:t>
            </a:r>
            <a:r>
              <a:rPr lang="tr-TR" sz="2000" b="1" dirty="0" smtClean="0"/>
              <a:t>4 </a:t>
            </a:r>
            <a:r>
              <a:rPr lang="tr-TR" sz="2000" b="1" dirty="0"/>
              <a:t>tane simetri ekseni vardır.</a:t>
            </a:r>
          </a:p>
          <a:p>
            <a:r>
              <a:rPr lang="tr-TR" sz="2000" b="1" dirty="0"/>
              <a:t>	Ancak: bu simetri eksenlerinin hepsi aynı simetri ekseni üzerinde çakış tığından 1</a:t>
            </a:r>
            <a:r>
              <a:rPr lang="tr-TR" sz="2000" b="1" dirty="0" smtClean="0"/>
              <a:t> </a:t>
            </a:r>
            <a:r>
              <a:rPr lang="tr-TR" sz="2000" b="1" dirty="0"/>
              <a:t>simetri ekseni gibi görünür. </a:t>
            </a:r>
          </a:p>
          <a:p>
            <a:r>
              <a:rPr lang="tr-TR" sz="2000" b="1" dirty="0"/>
              <a:t>	Bundan dolayı da </a:t>
            </a:r>
            <a:r>
              <a:rPr lang="tr-TR" sz="2000" b="1" dirty="0" smtClean="0"/>
              <a:t>kare </a:t>
            </a:r>
            <a:r>
              <a:rPr lang="tr-TR" sz="2000" b="1" dirty="0"/>
              <a:t>prizmanın taban dairesinin  </a:t>
            </a:r>
            <a:r>
              <a:rPr lang="tr-TR" sz="2000" b="1" dirty="0" smtClean="0"/>
              <a:t>(alt ve üst taban) ağırlık </a:t>
            </a:r>
            <a:r>
              <a:rPr lang="tr-TR" sz="2000" b="1" dirty="0"/>
              <a:t>merkezinden geçen bir tane simetri ekseni vardır. </a:t>
            </a:r>
          </a:p>
        </p:txBody>
      </p:sp>
    </p:spTree>
    <p:extLst>
      <p:ext uri="{BB962C8B-B14F-4D97-AF65-F5344CB8AC3E}">
        <p14:creationId xmlns:p14="http://schemas.microsoft.com/office/powerpoint/2010/main" val="4158790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anim calcmode="lin" valueType="num">
                                      <p:cBhvr>
                                        <p:cTn id="89" dur="1000" fill="hold"/>
                                        <p:tgtEl>
                                          <p:spTgt spid="27"/>
                                        </p:tgtEl>
                                        <p:attrNameLst>
                                          <p:attrName>ppt_x</p:attrName>
                                        </p:attrNameLst>
                                      </p:cBhvr>
                                      <p:tavLst>
                                        <p:tav tm="0">
                                          <p:val>
                                            <p:strVal val="#ppt_x"/>
                                          </p:val>
                                        </p:tav>
                                        <p:tav tm="100000">
                                          <p:val>
                                            <p:strVal val="#ppt_x"/>
                                          </p:val>
                                        </p:tav>
                                      </p:tavLst>
                                    </p:anim>
                                    <p:anim calcmode="lin" valueType="num">
                                      <p:cBhvr>
                                        <p:cTn id="9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1000"/>
                                        <p:tgtEl>
                                          <p:spTgt spid="28"/>
                                        </p:tgtEl>
                                      </p:cBhvr>
                                    </p:animEffect>
                                    <p:anim calcmode="lin" valueType="num">
                                      <p:cBhvr>
                                        <p:cTn id="96" dur="1000" fill="hold"/>
                                        <p:tgtEl>
                                          <p:spTgt spid="28"/>
                                        </p:tgtEl>
                                        <p:attrNameLst>
                                          <p:attrName>ppt_x</p:attrName>
                                        </p:attrNameLst>
                                      </p:cBhvr>
                                      <p:tavLst>
                                        <p:tav tm="0">
                                          <p:val>
                                            <p:strVal val="#ppt_x"/>
                                          </p:val>
                                        </p:tav>
                                        <p:tav tm="100000">
                                          <p:val>
                                            <p:strVal val="#ppt_x"/>
                                          </p:val>
                                        </p:tav>
                                      </p:tavLst>
                                    </p:anim>
                                    <p:anim calcmode="lin" valueType="num">
                                      <p:cBhvr>
                                        <p:cTn id="9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2" grpId="0" animBg="1"/>
      <p:bldP spid="23" grpId="0" animBg="1"/>
      <p:bldP spid="24" grpId="0" animBg="1"/>
      <p:bldP spid="26" grpId="0" animBg="1"/>
      <p:bldP spid="27" grpId="0" animBg="1"/>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6084" y="1124744"/>
            <a:ext cx="2952328" cy="526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Belirtme Çizgisi 4"/>
          <p:cNvSpPr/>
          <p:nvPr/>
        </p:nvSpPr>
        <p:spPr>
          <a:xfrm>
            <a:off x="107504" y="116632"/>
            <a:ext cx="2304256" cy="1296144"/>
          </a:xfrm>
          <a:prstGeom prst="wedgeRectCallout">
            <a:avLst>
              <a:gd name="adj1" fmla="val 67672"/>
              <a:gd name="adj2" fmla="val -11171"/>
            </a:avLst>
          </a:prstGeom>
          <a:solidFill>
            <a:srgbClr val="92D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a:t>
            </a:r>
          </a:p>
          <a:p>
            <a:pPr algn="ctr"/>
            <a:r>
              <a:rPr lang="tr-TR" sz="2000" b="1" dirty="0" smtClean="0">
                <a:solidFill>
                  <a:schemeClr val="tx1"/>
                </a:solidFill>
              </a:rPr>
              <a:t>PRİZMANIN SİMETRİ EKSENLERİ</a:t>
            </a:r>
          </a:p>
          <a:p>
            <a:pPr algn="ctr"/>
            <a:r>
              <a:rPr lang="tr-TR" sz="2000" b="1" dirty="0" smtClean="0">
                <a:solidFill>
                  <a:schemeClr val="tx1"/>
                </a:solidFill>
              </a:rPr>
              <a:t>2</a:t>
            </a:r>
            <a:endParaRPr lang="tr-TR" sz="2000" b="1" dirty="0">
              <a:solidFill>
                <a:schemeClr val="tx1"/>
              </a:solidFill>
            </a:endParaRPr>
          </a:p>
        </p:txBody>
      </p:sp>
      <p:sp>
        <p:nvSpPr>
          <p:cNvPr id="6" name="Serbest Form 5"/>
          <p:cNvSpPr/>
          <p:nvPr/>
        </p:nvSpPr>
        <p:spPr>
          <a:xfrm>
            <a:off x="3162925" y="3140968"/>
            <a:ext cx="2623278" cy="869429"/>
          </a:xfrm>
          <a:custGeom>
            <a:avLst/>
            <a:gdLst>
              <a:gd name="connsiteX0" fmla="*/ 2623278 w 2623278"/>
              <a:gd name="connsiteY0" fmla="*/ 824459 h 869429"/>
              <a:gd name="connsiteX1" fmla="*/ 1978701 w 2623278"/>
              <a:gd name="connsiteY1" fmla="*/ 0 h 869429"/>
              <a:gd name="connsiteX2" fmla="*/ 0 w 2623278"/>
              <a:gd name="connsiteY2" fmla="*/ 44970 h 869429"/>
              <a:gd name="connsiteX3" fmla="*/ 644577 w 2623278"/>
              <a:gd name="connsiteY3" fmla="*/ 869429 h 869429"/>
              <a:gd name="connsiteX4" fmla="*/ 2623278 w 2623278"/>
              <a:gd name="connsiteY4" fmla="*/ 824459 h 869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3278" h="869429">
                <a:moveTo>
                  <a:pt x="2623278" y="824459"/>
                </a:moveTo>
                <a:lnTo>
                  <a:pt x="1978701" y="0"/>
                </a:lnTo>
                <a:lnTo>
                  <a:pt x="0" y="44970"/>
                </a:lnTo>
                <a:lnTo>
                  <a:pt x="644577" y="869429"/>
                </a:lnTo>
                <a:lnTo>
                  <a:pt x="2623278" y="824459"/>
                </a:lnTo>
                <a:close/>
              </a:path>
            </a:pathLst>
          </a:custGeom>
          <a:solidFill>
            <a:srgbClr val="7030A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Bağlayıcı 6"/>
          <p:cNvCxnSpPr/>
          <p:nvPr/>
        </p:nvCxnSpPr>
        <p:spPr>
          <a:xfrm flipH="1">
            <a:off x="3807502" y="3140968"/>
            <a:ext cx="1334124" cy="86942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flipH="1" flipV="1">
            <a:off x="3162925" y="3185938"/>
            <a:ext cx="2623278" cy="779489"/>
          </a:xfrm>
          <a:prstGeom prst="line">
            <a:avLst/>
          </a:prstGeom>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372668" y="344966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1" name="Düz Bağlayıcı 10"/>
          <p:cNvCxnSpPr/>
          <p:nvPr/>
        </p:nvCxnSpPr>
        <p:spPr>
          <a:xfrm flipH="1" flipV="1">
            <a:off x="3162925" y="1124744"/>
            <a:ext cx="644577" cy="50405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flipV="1">
            <a:off x="3162925" y="1772816"/>
            <a:ext cx="644577" cy="3816424"/>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3377201" y="3504769"/>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Oval 14"/>
          <p:cNvSpPr/>
          <p:nvPr/>
        </p:nvSpPr>
        <p:spPr>
          <a:xfrm>
            <a:off x="5364088" y="3378755"/>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 name="Düz Ok Bağlayıcısı 15"/>
          <p:cNvCxnSpPr/>
          <p:nvPr/>
        </p:nvCxnSpPr>
        <p:spPr>
          <a:xfrm flipV="1">
            <a:off x="2627784" y="3439334"/>
            <a:ext cx="4608512" cy="23136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Dikdörtgen Belirtme Çizgisi 21"/>
          <p:cNvSpPr/>
          <p:nvPr/>
        </p:nvSpPr>
        <p:spPr>
          <a:xfrm>
            <a:off x="6300192" y="1412776"/>
            <a:ext cx="2657858" cy="1512168"/>
          </a:xfrm>
          <a:prstGeom prst="wedgeRectCallout">
            <a:avLst>
              <a:gd name="adj1" fmla="val -18006"/>
              <a:gd name="adj2" fmla="val 8264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paralel olan iki tane simetri ekseni var.</a:t>
            </a:r>
          </a:p>
          <a:p>
            <a:r>
              <a:rPr lang="tr-TR" sz="2000" b="1" dirty="0" smtClean="0">
                <a:solidFill>
                  <a:schemeClr val="tx1"/>
                </a:solidFill>
              </a:rPr>
              <a:t>(Simetri ekseni 1.si)</a:t>
            </a:r>
            <a:endParaRPr lang="tr-TR" sz="2000" b="1" dirty="0">
              <a:solidFill>
                <a:schemeClr val="tx1"/>
              </a:solidFill>
            </a:endParaRPr>
          </a:p>
        </p:txBody>
      </p:sp>
      <p:sp>
        <p:nvSpPr>
          <p:cNvPr id="23" name="Dikdörtgen Belirtme Çizgisi 22"/>
          <p:cNvSpPr/>
          <p:nvPr/>
        </p:nvSpPr>
        <p:spPr>
          <a:xfrm>
            <a:off x="6300192" y="4624597"/>
            <a:ext cx="2592288" cy="1540709"/>
          </a:xfrm>
          <a:prstGeom prst="wedgeRectCallout">
            <a:avLst>
              <a:gd name="adj1" fmla="val -70705"/>
              <a:gd name="adj2" fmla="val -9341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paralel olan bir tane simetri düzlemi var. </a:t>
            </a:r>
            <a:endParaRPr lang="tr-TR" sz="2000" b="1" dirty="0">
              <a:solidFill>
                <a:schemeClr val="tx1"/>
              </a:solidFill>
            </a:endParaRPr>
          </a:p>
        </p:txBody>
      </p:sp>
      <p:sp>
        <p:nvSpPr>
          <p:cNvPr id="24" name="Serbest Form 23"/>
          <p:cNvSpPr/>
          <p:nvPr/>
        </p:nvSpPr>
        <p:spPr>
          <a:xfrm>
            <a:off x="4218352" y="1247346"/>
            <a:ext cx="524655" cy="4917960"/>
          </a:xfrm>
          <a:custGeom>
            <a:avLst/>
            <a:gdLst>
              <a:gd name="connsiteX0" fmla="*/ 0 w 524655"/>
              <a:gd name="connsiteY0" fmla="*/ 0 h 4766872"/>
              <a:gd name="connsiteX1" fmla="*/ 0 w 524655"/>
              <a:gd name="connsiteY1" fmla="*/ 4182255 h 4766872"/>
              <a:gd name="connsiteX2" fmla="*/ 509665 w 524655"/>
              <a:gd name="connsiteY2" fmla="*/ 4766872 h 4766872"/>
              <a:gd name="connsiteX3" fmla="*/ 524655 w 524655"/>
              <a:gd name="connsiteY3" fmla="*/ 599606 h 4766872"/>
              <a:gd name="connsiteX4" fmla="*/ 0 w 524655"/>
              <a:gd name="connsiteY4" fmla="*/ 0 h 476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655" h="4766872">
                <a:moveTo>
                  <a:pt x="0" y="0"/>
                </a:moveTo>
                <a:lnTo>
                  <a:pt x="0" y="4182255"/>
                </a:lnTo>
                <a:lnTo>
                  <a:pt x="509665" y="4766872"/>
                </a:lnTo>
                <a:cubicBezTo>
                  <a:pt x="514662" y="3377783"/>
                  <a:pt x="519658" y="1988695"/>
                  <a:pt x="524655" y="599606"/>
                </a:cubicBezTo>
                <a:lnTo>
                  <a:pt x="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5" name="Düz Bağlayıcı 24"/>
          <p:cNvCxnSpPr>
            <a:endCxn id="24" idx="0"/>
          </p:cNvCxnSpPr>
          <p:nvPr/>
        </p:nvCxnSpPr>
        <p:spPr>
          <a:xfrm flipH="1" flipV="1">
            <a:off x="4218352" y="1247346"/>
            <a:ext cx="524656" cy="4917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a:stCxn id="24" idx="1"/>
          </p:cNvCxnSpPr>
          <p:nvPr/>
        </p:nvCxnSpPr>
        <p:spPr>
          <a:xfrm flipV="1">
            <a:off x="4218352" y="1830241"/>
            <a:ext cx="524655" cy="3731918"/>
          </a:xfrm>
          <a:prstGeom prst="line">
            <a:avLst/>
          </a:prstGeom>
        </p:spPr>
        <p:style>
          <a:lnRef idx="1">
            <a:schemeClr val="accent1"/>
          </a:lnRef>
          <a:fillRef idx="0">
            <a:schemeClr val="accent1"/>
          </a:fillRef>
          <a:effectRef idx="0">
            <a:schemeClr val="accent1"/>
          </a:effectRef>
          <a:fontRef idx="minor">
            <a:schemeClr val="tx1"/>
          </a:fontRef>
        </p:style>
      </p:cxnSp>
      <p:sp>
        <p:nvSpPr>
          <p:cNvPr id="18" name="Metin kutusu 1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6545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down)">
                                      <p:cBhvr>
                                        <p:cTn id="71" dur="5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1000"/>
                                        <p:tgtEl>
                                          <p:spTgt spid="25"/>
                                        </p:tgtEl>
                                      </p:cBhvr>
                                    </p:animEffect>
                                    <p:anim calcmode="lin" valueType="num">
                                      <p:cBhvr>
                                        <p:cTn id="84" dur="1000" fill="hold"/>
                                        <p:tgtEl>
                                          <p:spTgt spid="25"/>
                                        </p:tgtEl>
                                        <p:attrNameLst>
                                          <p:attrName>ppt_x</p:attrName>
                                        </p:attrNameLst>
                                      </p:cBhvr>
                                      <p:tavLst>
                                        <p:tav tm="0">
                                          <p:val>
                                            <p:strVal val="#ppt_x"/>
                                          </p:val>
                                        </p:tav>
                                        <p:tav tm="100000">
                                          <p:val>
                                            <p:strVal val="#ppt_x"/>
                                          </p:val>
                                        </p:tav>
                                      </p:tavLst>
                                    </p:anim>
                                    <p:anim calcmode="lin" valueType="num">
                                      <p:cBhvr>
                                        <p:cTn id="8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additive="base">
                                        <p:cTn id="90" dur="500" fill="hold"/>
                                        <p:tgtEl>
                                          <p:spTgt spid="16"/>
                                        </p:tgtEl>
                                        <p:attrNameLst>
                                          <p:attrName>ppt_x</p:attrName>
                                        </p:attrNameLst>
                                      </p:cBhvr>
                                      <p:tavLst>
                                        <p:tav tm="0">
                                          <p:val>
                                            <p:strVal val="#ppt_x"/>
                                          </p:val>
                                        </p:tav>
                                        <p:tav tm="100000">
                                          <p:val>
                                            <p:strVal val="#ppt_x"/>
                                          </p:val>
                                        </p:tav>
                                      </p:tavLst>
                                    </p:anim>
                                    <p:anim calcmode="lin" valueType="num">
                                      <p:cBhvr additive="base">
                                        <p:cTn id="9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1000"/>
                                        <p:tgtEl>
                                          <p:spTgt spid="22"/>
                                        </p:tgtEl>
                                      </p:cBhvr>
                                    </p:animEffect>
                                    <p:anim calcmode="lin" valueType="num">
                                      <p:cBhvr>
                                        <p:cTn id="97" dur="1000" fill="hold"/>
                                        <p:tgtEl>
                                          <p:spTgt spid="22"/>
                                        </p:tgtEl>
                                        <p:attrNameLst>
                                          <p:attrName>ppt_x</p:attrName>
                                        </p:attrNameLst>
                                      </p:cBhvr>
                                      <p:tavLst>
                                        <p:tav tm="0">
                                          <p:val>
                                            <p:strVal val="#ppt_x"/>
                                          </p:val>
                                        </p:tav>
                                        <p:tav tm="100000">
                                          <p:val>
                                            <p:strVal val="#ppt_x"/>
                                          </p:val>
                                        </p:tav>
                                      </p:tavLst>
                                    </p:anim>
                                    <p:anim calcmode="lin" valueType="num">
                                      <p:cBhvr>
                                        <p:cTn id="9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1000"/>
                                        <p:tgtEl>
                                          <p:spTgt spid="23"/>
                                        </p:tgtEl>
                                      </p:cBhvr>
                                    </p:animEffect>
                                    <p:anim calcmode="lin" valueType="num">
                                      <p:cBhvr>
                                        <p:cTn id="104" dur="1000" fill="hold"/>
                                        <p:tgtEl>
                                          <p:spTgt spid="23"/>
                                        </p:tgtEl>
                                        <p:attrNameLst>
                                          <p:attrName>ppt_x</p:attrName>
                                        </p:attrNameLst>
                                      </p:cBhvr>
                                      <p:tavLst>
                                        <p:tav tm="0">
                                          <p:val>
                                            <p:strVal val="#ppt_x"/>
                                          </p:val>
                                        </p:tav>
                                        <p:tav tm="100000">
                                          <p:val>
                                            <p:strVal val="#ppt_x"/>
                                          </p:val>
                                        </p:tav>
                                      </p:tavLst>
                                    </p:anim>
                                    <p:anim calcmode="lin" valueType="num">
                                      <p:cBhvr>
                                        <p:cTn id="10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4" grpId="0" animBg="1"/>
      <p:bldP spid="15" grpId="0" animBg="1"/>
      <p:bldP spid="22" grpId="0" animBg="1"/>
      <p:bldP spid="23" grpId="0" animBg="1"/>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6084" y="1124744"/>
            <a:ext cx="2952328" cy="526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Belirtme Çizgisi 4"/>
          <p:cNvSpPr/>
          <p:nvPr/>
        </p:nvSpPr>
        <p:spPr>
          <a:xfrm>
            <a:off x="107504" y="116632"/>
            <a:ext cx="2304256" cy="1296144"/>
          </a:xfrm>
          <a:prstGeom prst="wedgeRectCallout">
            <a:avLst>
              <a:gd name="adj1" fmla="val 67672"/>
              <a:gd name="adj2" fmla="val -11171"/>
            </a:avLst>
          </a:prstGeom>
          <a:solidFill>
            <a:srgbClr val="92D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a:t>
            </a:r>
          </a:p>
          <a:p>
            <a:pPr algn="ctr"/>
            <a:r>
              <a:rPr lang="tr-TR" sz="2000" b="1" dirty="0" smtClean="0">
                <a:solidFill>
                  <a:schemeClr val="tx1"/>
                </a:solidFill>
              </a:rPr>
              <a:t>PRİZMANIN SİMETRİ EKSENLERİ</a:t>
            </a:r>
          </a:p>
          <a:p>
            <a:pPr algn="ctr"/>
            <a:r>
              <a:rPr lang="tr-TR" sz="2000" b="1" dirty="0" smtClean="0">
                <a:solidFill>
                  <a:schemeClr val="tx1"/>
                </a:solidFill>
              </a:rPr>
              <a:t>3</a:t>
            </a:r>
            <a:endParaRPr lang="tr-TR" sz="2000" b="1" dirty="0">
              <a:solidFill>
                <a:schemeClr val="tx1"/>
              </a:solidFill>
            </a:endParaRPr>
          </a:p>
        </p:txBody>
      </p:sp>
      <p:sp>
        <p:nvSpPr>
          <p:cNvPr id="6" name="Serbest Form 5"/>
          <p:cNvSpPr/>
          <p:nvPr/>
        </p:nvSpPr>
        <p:spPr>
          <a:xfrm>
            <a:off x="3162925" y="3140968"/>
            <a:ext cx="2623278" cy="869429"/>
          </a:xfrm>
          <a:custGeom>
            <a:avLst/>
            <a:gdLst>
              <a:gd name="connsiteX0" fmla="*/ 2623278 w 2623278"/>
              <a:gd name="connsiteY0" fmla="*/ 824459 h 869429"/>
              <a:gd name="connsiteX1" fmla="*/ 1978701 w 2623278"/>
              <a:gd name="connsiteY1" fmla="*/ 0 h 869429"/>
              <a:gd name="connsiteX2" fmla="*/ 0 w 2623278"/>
              <a:gd name="connsiteY2" fmla="*/ 44970 h 869429"/>
              <a:gd name="connsiteX3" fmla="*/ 644577 w 2623278"/>
              <a:gd name="connsiteY3" fmla="*/ 869429 h 869429"/>
              <a:gd name="connsiteX4" fmla="*/ 2623278 w 2623278"/>
              <a:gd name="connsiteY4" fmla="*/ 824459 h 869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3278" h="869429">
                <a:moveTo>
                  <a:pt x="2623278" y="824459"/>
                </a:moveTo>
                <a:lnTo>
                  <a:pt x="1978701" y="0"/>
                </a:lnTo>
                <a:lnTo>
                  <a:pt x="0" y="44970"/>
                </a:lnTo>
                <a:lnTo>
                  <a:pt x="644577" y="869429"/>
                </a:lnTo>
                <a:lnTo>
                  <a:pt x="2623278" y="824459"/>
                </a:lnTo>
                <a:close/>
              </a:path>
            </a:pathLst>
          </a:custGeom>
          <a:solidFill>
            <a:srgbClr val="7030A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Bağlayıcı 6"/>
          <p:cNvCxnSpPr/>
          <p:nvPr/>
        </p:nvCxnSpPr>
        <p:spPr>
          <a:xfrm flipH="1">
            <a:off x="3807502" y="3140968"/>
            <a:ext cx="1334124" cy="86942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flipH="1" flipV="1">
            <a:off x="3162925" y="3185938"/>
            <a:ext cx="2623278" cy="7794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Ok Bağlayıcısı 15"/>
          <p:cNvCxnSpPr/>
          <p:nvPr/>
        </p:nvCxnSpPr>
        <p:spPr>
          <a:xfrm>
            <a:off x="3923928" y="2780928"/>
            <a:ext cx="2592288" cy="381642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Dikdörtgen Belirtme Çizgisi 21"/>
          <p:cNvSpPr/>
          <p:nvPr/>
        </p:nvSpPr>
        <p:spPr>
          <a:xfrm>
            <a:off x="6300192" y="4293096"/>
            <a:ext cx="2657858" cy="1319534"/>
          </a:xfrm>
          <a:prstGeom prst="wedgeRectCallout">
            <a:avLst>
              <a:gd name="adj1" fmla="val -43950"/>
              <a:gd name="adj2" fmla="val 12017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Kare prizmasının tabana paralel olan iki tane simetri ekseni var.</a:t>
            </a:r>
          </a:p>
          <a:p>
            <a:r>
              <a:rPr lang="tr-TR" sz="2000" b="1" dirty="0" smtClean="0">
                <a:solidFill>
                  <a:schemeClr val="tx1"/>
                </a:solidFill>
              </a:rPr>
              <a:t>(simetri ekseni 2.si) </a:t>
            </a:r>
            <a:endParaRPr lang="tr-TR" sz="2000" b="1" dirty="0">
              <a:solidFill>
                <a:schemeClr val="tx1"/>
              </a:solidFill>
            </a:endParaRPr>
          </a:p>
        </p:txBody>
      </p:sp>
      <p:sp>
        <p:nvSpPr>
          <p:cNvPr id="23" name="Dikdörtgen Belirtme Çizgisi 22"/>
          <p:cNvSpPr/>
          <p:nvPr/>
        </p:nvSpPr>
        <p:spPr>
          <a:xfrm>
            <a:off x="107504" y="3918785"/>
            <a:ext cx="2592288" cy="1540709"/>
          </a:xfrm>
          <a:prstGeom prst="wedgeRectCallout">
            <a:avLst>
              <a:gd name="adj1" fmla="val 70390"/>
              <a:gd name="adj2" fmla="val -9828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Kare prizmasının tabana paralel olan bir tane simetri düzlemi var. </a:t>
            </a:r>
            <a:endParaRPr lang="tr-TR" sz="2000" b="1" dirty="0">
              <a:solidFill>
                <a:schemeClr val="tx1"/>
              </a:solidFill>
            </a:endParaRPr>
          </a:p>
        </p:txBody>
      </p:sp>
      <p:sp>
        <p:nvSpPr>
          <p:cNvPr id="24" name="Serbest Form 23"/>
          <p:cNvSpPr/>
          <p:nvPr/>
        </p:nvSpPr>
        <p:spPr>
          <a:xfrm>
            <a:off x="4212236" y="1297817"/>
            <a:ext cx="524655" cy="4917960"/>
          </a:xfrm>
          <a:custGeom>
            <a:avLst/>
            <a:gdLst>
              <a:gd name="connsiteX0" fmla="*/ 0 w 524655"/>
              <a:gd name="connsiteY0" fmla="*/ 0 h 4766872"/>
              <a:gd name="connsiteX1" fmla="*/ 0 w 524655"/>
              <a:gd name="connsiteY1" fmla="*/ 4182255 h 4766872"/>
              <a:gd name="connsiteX2" fmla="*/ 509665 w 524655"/>
              <a:gd name="connsiteY2" fmla="*/ 4766872 h 4766872"/>
              <a:gd name="connsiteX3" fmla="*/ 524655 w 524655"/>
              <a:gd name="connsiteY3" fmla="*/ 599606 h 4766872"/>
              <a:gd name="connsiteX4" fmla="*/ 0 w 524655"/>
              <a:gd name="connsiteY4" fmla="*/ 0 h 476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655" h="4766872">
                <a:moveTo>
                  <a:pt x="0" y="0"/>
                </a:moveTo>
                <a:lnTo>
                  <a:pt x="0" y="4182255"/>
                </a:lnTo>
                <a:lnTo>
                  <a:pt x="509665" y="4766872"/>
                </a:lnTo>
                <a:cubicBezTo>
                  <a:pt x="514662" y="3377783"/>
                  <a:pt x="519658" y="1988695"/>
                  <a:pt x="524655" y="599606"/>
                </a:cubicBezTo>
                <a:lnTo>
                  <a:pt x="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5" name="Düz Bağlayıcı 24"/>
          <p:cNvCxnSpPr>
            <a:endCxn id="24" idx="0"/>
          </p:cNvCxnSpPr>
          <p:nvPr/>
        </p:nvCxnSpPr>
        <p:spPr>
          <a:xfrm flipH="1" flipV="1">
            <a:off x="4212236" y="1297817"/>
            <a:ext cx="524656" cy="4917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a:stCxn id="24" idx="1"/>
          </p:cNvCxnSpPr>
          <p:nvPr/>
        </p:nvCxnSpPr>
        <p:spPr>
          <a:xfrm flipV="1">
            <a:off x="4212236" y="1880712"/>
            <a:ext cx="524655" cy="3731918"/>
          </a:xfrm>
          <a:prstGeom prst="line">
            <a:avLst/>
          </a:prstGeom>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4110340" y="302297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Oval 18"/>
          <p:cNvSpPr/>
          <p:nvPr/>
        </p:nvSpPr>
        <p:spPr>
          <a:xfrm>
            <a:off x="4372668" y="344966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Oval 19"/>
          <p:cNvSpPr/>
          <p:nvPr/>
        </p:nvSpPr>
        <p:spPr>
          <a:xfrm>
            <a:off x="4628880" y="3884383"/>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Metin kutusu 1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6545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down)">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1000"/>
                                        <p:tgtEl>
                                          <p:spTgt spid="20"/>
                                        </p:tgtEl>
                                      </p:cBhvr>
                                    </p:animEffect>
                                    <p:anim calcmode="lin" valueType="num">
                                      <p:cBhvr>
                                        <p:cTn id="90" dur="1000" fill="hold"/>
                                        <p:tgtEl>
                                          <p:spTgt spid="20"/>
                                        </p:tgtEl>
                                        <p:attrNameLst>
                                          <p:attrName>ppt_x</p:attrName>
                                        </p:attrNameLst>
                                      </p:cBhvr>
                                      <p:tavLst>
                                        <p:tav tm="0">
                                          <p:val>
                                            <p:strVal val="#ppt_x"/>
                                          </p:val>
                                        </p:tav>
                                        <p:tav tm="100000">
                                          <p:val>
                                            <p:strVal val="#ppt_x"/>
                                          </p:val>
                                        </p:tav>
                                      </p:tavLst>
                                    </p:anim>
                                    <p:anim calcmode="lin" valueType="num">
                                      <p:cBhvr>
                                        <p:cTn id="9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2" grpId="0" animBg="1"/>
      <p:bldP spid="23" grpId="0" animBg="1"/>
      <p:bldP spid="24" grpId="0" animBg="1"/>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923" name="Group 275"/>
          <p:cNvGraphicFramePr>
            <a:graphicFrameLocks noGrp="1"/>
          </p:cNvGraphicFramePr>
          <p:nvPr>
            <p:extLst>
              <p:ext uri="{D42A27DB-BD31-4B8C-83A1-F6EECF244321}">
                <p14:modId xmlns:p14="http://schemas.microsoft.com/office/powerpoint/2010/main" val="584062605"/>
              </p:ext>
            </p:extLst>
          </p:nvPr>
        </p:nvGraphicFramePr>
        <p:xfrm>
          <a:off x="323528" y="132103"/>
          <a:ext cx="8367464" cy="6553437"/>
        </p:xfrm>
        <a:graphic>
          <a:graphicData uri="http://schemas.openxmlformats.org/drawingml/2006/table">
            <a:tbl>
              <a:tblPr/>
              <a:tblGrid>
                <a:gridCol w="2808312"/>
                <a:gridCol w="1728192"/>
                <a:gridCol w="3830960"/>
              </a:tblGrid>
              <a:tr h="304821">
                <a:tc gridSpan="3">
                  <a:txBody>
                    <a:bodyPr/>
                    <a:lstStyle/>
                    <a:p>
                      <a:pPr algn="ctr"/>
                      <a:r>
                        <a:rPr lang="tr-TR" altLang="zh-TW" sz="2000" b="1" dirty="0" smtClean="0">
                          <a:solidFill>
                            <a:srgbClr val="FF0000"/>
                          </a:solidFill>
                        </a:rPr>
                        <a:t>GEOMETRİK CİSİMLERİN  SİMETRİ DÜZLEM VE SİMETRİ EKSEN SAYILARI</a:t>
                      </a:r>
                      <a:endPar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Geometrik Cisimler</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Simetri Düzlem Sayıları</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Simetri Eksen Sayıları</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Küp</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9</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13</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Kare Prizma</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5</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3</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Dikdörtgen Prizma</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3</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3</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Eşkenar Üçgen Prizma</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4</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Tabana dik 1,tabana paralel 3 tane simetri ekseni var. </a:t>
                      </a: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4</a:t>
                      </a: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 tane</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Düzgün beşgen prizma</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6</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Tabana dik 1,tabana paralel 5 tane simetri ekseni var.</a:t>
                      </a: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6</a:t>
                      </a: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 tane</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Düzgün Altıgen Prizma</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7</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Tabana dik 1,tabana paralel 6 tane simetri ekseni var.</a:t>
                      </a: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7</a:t>
                      </a: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 tane</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99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Düzgün Sekizgen Prizma</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9</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Tabana dik 1,tabana paralel 8 tane simetri ekseni var. </a:t>
                      </a: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9</a:t>
                      </a:r>
                      <a:r>
                        <a:rPr kumimoji="0" lang="tr-TR" altLang="zh-TW" sz="1400" b="1" i="0" u="none" strike="noStrike" cap="none" normalizeH="0" baseline="0" dirty="0" smtClean="0">
                          <a:ln>
                            <a:noFill/>
                          </a:ln>
                          <a:solidFill>
                            <a:srgbClr val="FF0000"/>
                          </a:solidFill>
                          <a:effectLst/>
                          <a:latin typeface="Verdana" pitchFamily="34" charset="0"/>
                          <a:ea typeface="PMingLiU" pitchFamily="18" charset="-120"/>
                          <a:cs typeface="Times New Roman" pitchFamily="18" charset="0"/>
                        </a:rPr>
                        <a:t> tane</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Kare Piramit</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4</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Eşkenar Üçgen Piramit</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3</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Düzgün Beşgen Piramit</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5</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Düzgün Altıgen Piramit</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6</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Düzgün Sekizgen Piramit</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8</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Silindir</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Sonsuz</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Tabana dik 1,tabana paralel sonsuz tane simetri ekseni var.</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Koni</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Sonsuz</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1</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Küre</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Sonsuz</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TW" sz="1400" b="1" i="0" u="none" strike="noStrike" cap="none" normalizeH="0" baseline="0" dirty="0" smtClean="0">
                          <a:ln>
                            <a:noFill/>
                          </a:ln>
                          <a:solidFill>
                            <a:schemeClr val="tx1"/>
                          </a:solidFill>
                          <a:effectLst/>
                          <a:latin typeface="Verdana" pitchFamily="34" charset="0"/>
                          <a:ea typeface="PMingLiU" pitchFamily="18" charset="-120"/>
                          <a:cs typeface="Times New Roman" pitchFamily="18" charset="0"/>
                        </a:rPr>
                        <a:t>Sonsuz</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4641" name="Dikdörtgen 66"/>
          <p:cNvSpPr>
            <a:spLocks noChangeArrowheads="1"/>
          </p:cNvSpPr>
          <p:nvPr/>
        </p:nvSpPr>
        <p:spPr bwMode="auto">
          <a:xfrm>
            <a:off x="6290335" y="6581001"/>
            <a:ext cx="28536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tr-TR" sz="1200" b="1" dirty="0">
                <a:solidFill>
                  <a:srgbClr val="FF0000"/>
                </a:solidFill>
                <a:latin typeface="Verdana" pitchFamily="34" charset="0"/>
                <a:ea typeface="Verdana" pitchFamily="34" charset="0"/>
                <a:cs typeface="Verdana" pitchFamily="34" charset="0"/>
              </a:rPr>
              <a:t>omeraskerden@hotmail.com.tr</a:t>
            </a:r>
            <a:endParaRPr lang="tr-TR" sz="12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7928601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27923"/>
                                        </p:tgtEl>
                                        <p:attrNameLst>
                                          <p:attrName>style.visibility</p:attrName>
                                        </p:attrNameLst>
                                      </p:cBhvr>
                                      <p:to>
                                        <p:strVal val="visible"/>
                                      </p:to>
                                    </p:set>
                                    <p:anim calcmode="lin" valueType="num">
                                      <p:cBhvr>
                                        <p:cTn id="7" dur="1000" fill="hold"/>
                                        <p:tgtEl>
                                          <p:spTgt spid="27923"/>
                                        </p:tgtEl>
                                        <p:attrNameLst>
                                          <p:attrName>ppt_x</p:attrName>
                                        </p:attrNameLst>
                                      </p:cBhvr>
                                      <p:tavLst>
                                        <p:tav tm="0">
                                          <p:val>
                                            <p:strVal val="#ppt_x-.2"/>
                                          </p:val>
                                        </p:tav>
                                        <p:tav tm="100000">
                                          <p:val>
                                            <p:strVal val="#ppt_x"/>
                                          </p:val>
                                        </p:tav>
                                      </p:tavLst>
                                    </p:anim>
                                    <p:anim calcmode="lin" valueType="num">
                                      <p:cBhvr>
                                        <p:cTn id="8" dur="1000" fill="hold"/>
                                        <p:tgtEl>
                                          <p:spTgt spid="279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303340"/>
            <a:ext cx="2680764" cy="504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erbest Form 4"/>
          <p:cNvSpPr/>
          <p:nvPr/>
        </p:nvSpPr>
        <p:spPr>
          <a:xfrm>
            <a:off x="1905638" y="1440622"/>
            <a:ext cx="524655" cy="4766872"/>
          </a:xfrm>
          <a:custGeom>
            <a:avLst/>
            <a:gdLst>
              <a:gd name="connsiteX0" fmla="*/ 0 w 524655"/>
              <a:gd name="connsiteY0" fmla="*/ 0 h 4766872"/>
              <a:gd name="connsiteX1" fmla="*/ 0 w 524655"/>
              <a:gd name="connsiteY1" fmla="*/ 4182255 h 4766872"/>
              <a:gd name="connsiteX2" fmla="*/ 509665 w 524655"/>
              <a:gd name="connsiteY2" fmla="*/ 4766872 h 4766872"/>
              <a:gd name="connsiteX3" fmla="*/ 524655 w 524655"/>
              <a:gd name="connsiteY3" fmla="*/ 599606 h 4766872"/>
              <a:gd name="connsiteX4" fmla="*/ 0 w 524655"/>
              <a:gd name="connsiteY4" fmla="*/ 0 h 476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655" h="4766872">
                <a:moveTo>
                  <a:pt x="0" y="0"/>
                </a:moveTo>
                <a:lnTo>
                  <a:pt x="0" y="4182255"/>
                </a:lnTo>
                <a:lnTo>
                  <a:pt x="509665" y="4766872"/>
                </a:lnTo>
                <a:cubicBezTo>
                  <a:pt x="514662" y="3377783"/>
                  <a:pt x="519658" y="1988695"/>
                  <a:pt x="524655" y="599606"/>
                </a:cubicBezTo>
                <a:lnTo>
                  <a:pt x="0" y="0"/>
                </a:lnTo>
                <a:close/>
              </a:path>
            </a:pathLst>
          </a:custGeom>
          <a:solidFill>
            <a:srgbClr val="92D050">
              <a:alpha val="3019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Düz Bağlayıcı 5"/>
          <p:cNvCxnSpPr/>
          <p:nvPr/>
        </p:nvCxnSpPr>
        <p:spPr>
          <a:xfrm>
            <a:off x="1905638" y="1379857"/>
            <a:ext cx="509665" cy="4766872"/>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H="1">
            <a:off x="1890648" y="2060848"/>
            <a:ext cx="524655" cy="356202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Ok Bağlayıcısı 7"/>
          <p:cNvCxnSpPr/>
          <p:nvPr/>
        </p:nvCxnSpPr>
        <p:spPr>
          <a:xfrm flipH="1">
            <a:off x="1" y="3763293"/>
            <a:ext cx="406794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V="1">
            <a:off x="2152975" y="260649"/>
            <a:ext cx="14991" cy="648071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242575"/>
            <a:ext cx="2680764" cy="504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Serbest Form 17"/>
          <p:cNvSpPr/>
          <p:nvPr/>
        </p:nvSpPr>
        <p:spPr>
          <a:xfrm>
            <a:off x="5741233" y="1633928"/>
            <a:ext cx="1828800" cy="4152275"/>
          </a:xfrm>
          <a:custGeom>
            <a:avLst/>
            <a:gdLst>
              <a:gd name="connsiteX0" fmla="*/ 59960 w 1828800"/>
              <a:gd name="connsiteY0" fmla="*/ 14990 h 4152275"/>
              <a:gd name="connsiteX1" fmla="*/ 1813810 w 1828800"/>
              <a:gd name="connsiteY1" fmla="*/ 0 h 4152275"/>
              <a:gd name="connsiteX2" fmla="*/ 1828800 w 1828800"/>
              <a:gd name="connsiteY2" fmla="*/ 4152275 h 4152275"/>
              <a:gd name="connsiteX3" fmla="*/ 0 w 1828800"/>
              <a:gd name="connsiteY3" fmla="*/ 4137285 h 4152275"/>
              <a:gd name="connsiteX4" fmla="*/ 59960 w 1828800"/>
              <a:gd name="connsiteY4" fmla="*/ 14990 h 4152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4152275">
                <a:moveTo>
                  <a:pt x="59960" y="14990"/>
                </a:moveTo>
                <a:lnTo>
                  <a:pt x="1813810" y="0"/>
                </a:lnTo>
                <a:cubicBezTo>
                  <a:pt x="1818807" y="1384092"/>
                  <a:pt x="1823803" y="2768183"/>
                  <a:pt x="1828800" y="4152275"/>
                </a:cubicBezTo>
                <a:lnTo>
                  <a:pt x="0" y="4137285"/>
                </a:lnTo>
                <a:lnTo>
                  <a:pt x="59960" y="14990"/>
                </a:lnTo>
                <a:close/>
              </a:path>
            </a:pathLst>
          </a:custGeom>
          <a:solidFill>
            <a:srgbClr val="92D050">
              <a:alpha val="3019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0" name="Düz Bağlayıcı 19"/>
          <p:cNvCxnSpPr>
            <a:stCxn id="18" idx="1"/>
            <a:endCxn id="18" idx="3"/>
          </p:cNvCxnSpPr>
          <p:nvPr/>
        </p:nvCxnSpPr>
        <p:spPr>
          <a:xfrm flipH="1">
            <a:off x="5741233" y="1633928"/>
            <a:ext cx="1813810" cy="41372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Düz Bağlayıcı 22"/>
          <p:cNvCxnSpPr>
            <a:stCxn id="18" idx="0"/>
          </p:cNvCxnSpPr>
          <p:nvPr/>
        </p:nvCxnSpPr>
        <p:spPr>
          <a:xfrm>
            <a:off x="5801193" y="1648918"/>
            <a:ext cx="1768840" cy="41222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Ok Bağlayıcısı 25"/>
          <p:cNvCxnSpPr/>
          <p:nvPr/>
        </p:nvCxnSpPr>
        <p:spPr>
          <a:xfrm flipV="1">
            <a:off x="6648138" y="260650"/>
            <a:ext cx="7496" cy="633670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Düz Ok Bağlayıcısı 30"/>
          <p:cNvCxnSpPr/>
          <p:nvPr/>
        </p:nvCxnSpPr>
        <p:spPr>
          <a:xfrm>
            <a:off x="4499992" y="1440622"/>
            <a:ext cx="4392488" cy="45086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Düz Ok Bağlayıcısı 37"/>
          <p:cNvCxnSpPr/>
          <p:nvPr/>
        </p:nvCxnSpPr>
        <p:spPr>
          <a:xfrm>
            <a:off x="1" y="1508964"/>
            <a:ext cx="4392488" cy="45086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Düz Ok Bağlayıcısı 38"/>
          <p:cNvCxnSpPr/>
          <p:nvPr/>
        </p:nvCxnSpPr>
        <p:spPr>
          <a:xfrm flipH="1">
            <a:off x="4509673" y="3653241"/>
            <a:ext cx="406794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Metin kutusu 16"/>
          <p:cNvSpPr txBox="1"/>
          <p:nvPr/>
        </p:nvSpPr>
        <p:spPr>
          <a:xfrm>
            <a:off x="6876256" y="4310"/>
            <a:ext cx="367408" cy="523220"/>
          </a:xfrm>
          <a:prstGeom prst="rect">
            <a:avLst/>
          </a:prstGeom>
          <a:noFill/>
        </p:spPr>
        <p:txBody>
          <a:bodyPr wrap="none" rtlCol="0">
            <a:spAutoFit/>
          </a:bodyPr>
          <a:lstStyle/>
          <a:p>
            <a:r>
              <a:rPr lang="tr-TR" sz="2800" b="1" dirty="0" smtClean="0"/>
              <a:t>1</a:t>
            </a:r>
            <a:endParaRPr lang="tr-TR" sz="2800" b="1" dirty="0"/>
          </a:p>
        </p:txBody>
      </p:sp>
      <p:sp>
        <p:nvSpPr>
          <p:cNvPr id="19" name="Metin kutusu 18"/>
          <p:cNvSpPr txBox="1"/>
          <p:nvPr/>
        </p:nvSpPr>
        <p:spPr>
          <a:xfrm>
            <a:off x="4392489" y="3130021"/>
            <a:ext cx="367408" cy="523220"/>
          </a:xfrm>
          <a:prstGeom prst="rect">
            <a:avLst/>
          </a:prstGeom>
          <a:noFill/>
        </p:spPr>
        <p:txBody>
          <a:bodyPr wrap="none" rtlCol="0">
            <a:spAutoFit/>
          </a:bodyPr>
          <a:lstStyle/>
          <a:p>
            <a:r>
              <a:rPr lang="tr-TR" sz="2800" b="1" dirty="0" smtClean="0"/>
              <a:t>2</a:t>
            </a:r>
            <a:endParaRPr lang="tr-TR" sz="2800" b="1" dirty="0"/>
          </a:p>
        </p:txBody>
      </p:sp>
      <p:sp>
        <p:nvSpPr>
          <p:cNvPr id="21" name="Metin kutusu 20"/>
          <p:cNvSpPr txBox="1"/>
          <p:nvPr/>
        </p:nvSpPr>
        <p:spPr>
          <a:xfrm>
            <a:off x="8708776" y="6008246"/>
            <a:ext cx="367408" cy="523220"/>
          </a:xfrm>
          <a:prstGeom prst="rect">
            <a:avLst/>
          </a:prstGeom>
          <a:noFill/>
        </p:spPr>
        <p:txBody>
          <a:bodyPr wrap="none" rtlCol="0">
            <a:spAutoFit/>
          </a:bodyPr>
          <a:lstStyle/>
          <a:p>
            <a:r>
              <a:rPr lang="tr-TR" sz="2800" b="1" dirty="0" smtClean="0"/>
              <a:t>3</a:t>
            </a:r>
            <a:endParaRPr lang="tr-TR" sz="2800" b="1" dirty="0"/>
          </a:p>
        </p:txBody>
      </p:sp>
      <p:sp>
        <p:nvSpPr>
          <p:cNvPr id="2" name="Serbest Form 1"/>
          <p:cNvSpPr/>
          <p:nvPr/>
        </p:nvSpPr>
        <p:spPr>
          <a:xfrm>
            <a:off x="5501390" y="3312702"/>
            <a:ext cx="2368446" cy="764498"/>
          </a:xfrm>
          <a:custGeom>
            <a:avLst/>
            <a:gdLst>
              <a:gd name="connsiteX0" fmla="*/ 2368446 w 2368446"/>
              <a:gd name="connsiteY0" fmla="*/ 734518 h 764498"/>
              <a:gd name="connsiteX1" fmla="*/ 1798820 w 2368446"/>
              <a:gd name="connsiteY1" fmla="*/ 0 h 764498"/>
              <a:gd name="connsiteX2" fmla="*/ 0 w 2368446"/>
              <a:gd name="connsiteY2" fmla="*/ 44971 h 764498"/>
              <a:gd name="connsiteX3" fmla="*/ 599607 w 2368446"/>
              <a:gd name="connsiteY3" fmla="*/ 764498 h 764498"/>
              <a:gd name="connsiteX4" fmla="*/ 2368446 w 2368446"/>
              <a:gd name="connsiteY4" fmla="*/ 734518 h 764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8446" h="764498">
                <a:moveTo>
                  <a:pt x="2368446" y="734518"/>
                </a:moveTo>
                <a:lnTo>
                  <a:pt x="1798820" y="0"/>
                </a:lnTo>
                <a:lnTo>
                  <a:pt x="0" y="44971"/>
                </a:lnTo>
                <a:lnTo>
                  <a:pt x="599607" y="764498"/>
                </a:lnTo>
                <a:lnTo>
                  <a:pt x="2368446" y="734518"/>
                </a:lnTo>
                <a:close/>
              </a:path>
            </a:pathLst>
          </a:custGeom>
          <a:solidFill>
            <a:srgbClr val="FF0000">
              <a:alpha val="3019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Dikdörtgen 6"/>
          <p:cNvSpPr>
            <a:spLocks noChangeArrowheads="1"/>
          </p:cNvSpPr>
          <p:nvPr/>
        </p:nvSpPr>
        <p:spPr bwMode="auto">
          <a:xfrm>
            <a:off x="5640119" y="6488113"/>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sz="2000" b="1" dirty="0">
                <a:solidFill>
                  <a:srgbClr val="FF0000"/>
                </a:solidFill>
                <a:hlinkClick r:id="rId3"/>
              </a:rPr>
              <a:t>omeraskerden@hotmail.com.tr</a:t>
            </a:r>
            <a:endParaRPr lang="tr-TR" sz="2000" dirty="0"/>
          </a:p>
        </p:txBody>
      </p:sp>
      <p:sp>
        <p:nvSpPr>
          <p:cNvPr id="24" name="Metin kutusu 23"/>
          <p:cNvSpPr txBox="1"/>
          <p:nvPr/>
        </p:nvSpPr>
        <p:spPr>
          <a:xfrm>
            <a:off x="2246589" y="226766"/>
            <a:ext cx="367408" cy="523220"/>
          </a:xfrm>
          <a:prstGeom prst="rect">
            <a:avLst/>
          </a:prstGeom>
          <a:noFill/>
        </p:spPr>
        <p:txBody>
          <a:bodyPr wrap="none" rtlCol="0">
            <a:spAutoFit/>
          </a:bodyPr>
          <a:lstStyle/>
          <a:p>
            <a:r>
              <a:rPr lang="tr-TR" sz="2800" b="1" dirty="0" smtClean="0"/>
              <a:t>1</a:t>
            </a:r>
            <a:endParaRPr lang="tr-TR" sz="2800" b="1" dirty="0"/>
          </a:p>
        </p:txBody>
      </p:sp>
    </p:spTree>
    <p:extLst>
      <p:ext uri="{BB962C8B-B14F-4D97-AF65-F5344CB8AC3E}">
        <p14:creationId xmlns:p14="http://schemas.microsoft.com/office/powerpoint/2010/main" val="141719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fill="hold"/>
                                        <p:tgtEl>
                                          <p:spTgt spid="26"/>
                                        </p:tgtEl>
                                        <p:attrNameLst>
                                          <p:attrName>ppt_x</p:attrName>
                                        </p:attrNameLst>
                                      </p:cBhvr>
                                      <p:tavLst>
                                        <p:tav tm="0">
                                          <p:val>
                                            <p:strVal val="#ppt_x"/>
                                          </p:val>
                                        </p:tav>
                                        <p:tav tm="100000">
                                          <p:val>
                                            <p:strVal val="#ppt_x"/>
                                          </p:val>
                                        </p:tav>
                                      </p:tavLst>
                                    </p:anim>
                                    <p:anim calcmode="lin" valueType="num">
                                      <p:cBhvr additive="base">
                                        <p:cTn id="7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fill="hold"/>
                                        <p:tgtEl>
                                          <p:spTgt spid="2"/>
                                        </p:tgtEl>
                                        <p:attrNameLst>
                                          <p:attrName>ppt_x</p:attrName>
                                        </p:attrNameLst>
                                      </p:cBhvr>
                                      <p:tavLst>
                                        <p:tav tm="0">
                                          <p:val>
                                            <p:strVal val="#ppt_x"/>
                                          </p:val>
                                        </p:tav>
                                        <p:tav tm="100000">
                                          <p:val>
                                            <p:strVal val="#ppt_x"/>
                                          </p:val>
                                        </p:tav>
                                      </p:tavLst>
                                    </p:anim>
                                    <p:anim calcmode="lin" valueType="num">
                                      <p:cBhvr additive="base">
                                        <p:cTn id="7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ppt_x"/>
                                          </p:val>
                                        </p:tav>
                                        <p:tav tm="100000">
                                          <p:val>
                                            <p:strVal val="#ppt_x"/>
                                          </p:val>
                                        </p:tav>
                                      </p:tavLst>
                                    </p:anim>
                                    <p:anim calcmode="lin" valueType="num">
                                      <p:cBhvr additive="base">
                                        <p:cTn id="8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additive="base">
                                        <p:cTn id="87" dur="500" fill="hold"/>
                                        <p:tgtEl>
                                          <p:spTgt spid="39"/>
                                        </p:tgtEl>
                                        <p:attrNameLst>
                                          <p:attrName>ppt_x</p:attrName>
                                        </p:attrNameLst>
                                      </p:cBhvr>
                                      <p:tavLst>
                                        <p:tav tm="0">
                                          <p:val>
                                            <p:strVal val="#ppt_x"/>
                                          </p:val>
                                        </p:tav>
                                        <p:tav tm="100000">
                                          <p:val>
                                            <p:strVal val="#ppt_x"/>
                                          </p:val>
                                        </p:tav>
                                      </p:tavLst>
                                    </p:anim>
                                    <p:anim calcmode="lin" valueType="num">
                                      <p:cBhvr additive="base">
                                        <p:cTn id="8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additive="base">
                                        <p:cTn id="93" dur="500" fill="hold"/>
                                        <p:tgtEl>
                                          <p:spTgt spid="17"/>
                                        </p:tgtEl>
                                        <p:attrNameLst>
                                          <p:attrName>ppt_x</p:attrName>
                                        </p:attrNameLst>
                                      </p:cBhvr>
                                      <p:tavLst>
                                        <p:tav tm="0">
                                          <p:val>
                                            <p:strVal val="#ppt_x"/>
                                          </p:val>
                                        </p:tav>
                                        <p:tav tm="100000">
                                          <p:val>
                                            <p:strVal val="#ppt_x"/>
                                          </p:val>
                                        </p:tav>
                                      </p:tavLst>
                                    </p:anim>
                                    <p:anim calcmode="lin" valueType="num">
                                      <p:cBhvr additive="base">
                                        <p:cTn id="9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fill="hold"/>
                                        <p:tgtEl>
                                          <p:spTgt spid="19"/>
                                        </p:tgtEl>
                                        <p:attrNameLst>
                                          <p:attrName>ppt_x</p:attrName>
                                        </p:attrNameLst>
                                      </p:cBhvr>
                                      <p:tavLst>
                                        <p:tav tm="0">
                                          <p:val>
                                            <p:strVal val="#ppt_x"/>
                                          </p:val>
                                        </p:tav>
                                        <p:tav tm="100000">
                                          <p:val>
                                            <p:strVal val="#ppt_x"/>
                                          </p:val>
                                        </p:tav>
                                      </p:tavLst>
                                    </p:anim>
                                    <p:anim calcmode="lin" valueType="num">
                                      <p:cBhvr additive="base">
                                        <p:cTn id="10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500" fill="hold"/>
                                        <p:tgtEl>
                                          <p:spTgt spid="24"/>
                                        </p:tgtEl>
                                        <p:attrNameLst>
                                          <p:attrName>ppt_x</p:attrName>
                                        </p:attrNameLst>
                                      </p:cBhvr>
                                      <p:tavLst>
                                        <p:tav tm="0">
                                          <p:val>
                                            <p:strVal val="#ppt_x"/>
                                          </p:val>
                                        </p:tav>
                                        <p:tav tm="100000">
                                          <p:val>
                                            <p:strVal val="#ppt_x"/>
                                          </p:val>
                                        </p:tav>
                                      </p:tavLst>
                                    </p:anim>
                                    <p:anim calcmode="lin" valueType="num">
                                      <p:cBhvr additive="base">
                                        <p:cTn id="10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fill="hold"/>
                                        <p:tgtEl>
                                          <p:spTgt spid="21"/>
                                        </p:tgtEl>
                                        <p:attrNameLst>
                                          <p:attrName>ppt_x</p:attrName>
                                        </p:attrNameLst>
                                      </p:cBhvr>
                                      <p:tavLst>
                                        <p:tav tm="0">
                                          <p:val>
                                            <p:strVal val="#ppt_x"/>
                                          </p:val>
                                        </p:tav>
                                        <p:tav tm="100000">
                                          <p:val>
                                            <p:strVal val="#ppt_x"/>
                                          </p:val>
                                        </p:tav>
                                      </p:tavLst>
                                    </p:anim>
                                    <p:anim calcmode="lin" valueType="num">
                                      <p:cBhvr additive="base">
                                        <p:cTn id="1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7" grpId="0"/>
      <p:bldP spid="19" grpId="0"/>
      <p:bldP spid="21" grpId="0"/>
      <p:bldP spid="2" grpId="0" animBg="1"/>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27584" y="980728"/>
            <a:ext cx="7606248" cy="3416320"/>
          </a:xfrm>
          <a:prstGeom prst="rect">
            <a:avLst/>
          </a:prstGeom>
          <a:solidFill>
            <a:srgbClr val="FFCCFF"/>
          </a:solidFill>
          <a:ln>
            <a:solidFill>
              <a:srgbClr val="FF0000"/>
            </a:solidFill>
          </a:ln>
        </p:spPr>
        <p:txBody>
          <a:bodyPr wrap="none" rtlCol="0">
            <a:spAutoFit/>
          </a:bodyPr>
          <a:lstStyle/>
          <a:p>
            <a:pPr algn="ctr"/>
            <a:r>
              <a:rPr lang="tr-TR" sz="7200" b="1" dirty="0" smtClean="0">
                <a:solidFill>
                  <a:srgbClr val="FF0000"/>
                </a:solidFill>
              </a:rPr>
              <a:t>EŞKENAR ÜÇGEN</a:t>
            </a:r>
          </a:p>
          <a:p>
            <a:pPr algn="ctr"/>
            <a:r>
              <a:rPr lang="tr-TR" sz="7200" b="1" dirty="0" smtClean="0">
                <a:solidFill>
                  <a:srgbClr val="FF0000"/>
                </a:solidFill>
              </a:rPr>
              <a:t> PRİZMANIN </a:t>
            </a:r>
          </a:p>
          <a:p>
            <a:pPr algn="ctr"/>
            <a:r>
              <a:rPr lang="tr-TR" sz="7200" b="1" dirty="0" smtClean="0">
                <a:solidFill>
                  <a:srgbClr val="FF0000"/>
                </a:solidFill>
              </a:rPr>
              <a:t>SİMETRİ EKSENLERİ</a:t>
            </a:r>
            <a:endParaRPr lang="tr-TR" sz="7200" b="1" dirty="0">
              <a:solidFill>
                <a:srgbClr val="FF0000"/>
              </a:solidFill>
            </a:endParaRPr>
          </a:p>
        </p:txBody>
      </p:sp>
      <p:sp>
        <p:nvSpPr>
          <p:cNvPr id="3" name="Dikdörtgen 2"/>
          <p:cNvSpPr/>
          <p:nvPr/>
        </p:nvSpPr>
        <p:spPr>
          <a:xfrm>
            <a:off x="238220" y="5373216"/>
            <a:ext cx="8784976" cy="1015663"/>
          </a:xfrm>
          <a:prstGeom prst="rect">
            <a:avLst/>
          </a:prstGeom>
          <a:solidFill>
            <a:srgbClr val="FFCCFF">
              <a:alpha val="50196"/>
            </a:srgbClr>
          </a:solidFill>
          <a:ln>
            <a:solidFill>
              <a:srgbClr val="FF0000"/>
            </a:solidFill>
          </a:ln>
        </p:spPr>
        <p:txBody>
          <a:bodyPr wrap="square">
            <a:spAutoFit/>
          </a:bodyPr>
          <a:lstStyle/>
          <a:p>
            <a:r>
              <a:rPr lang="tr-TR" sz="2000" b="1" dirty="0">
                <a:solidFill>
                  <a:srgbClr val="FF0000"/>
                </a:solidFill>
              </a:rPr>
              <a:t>EŞKENAR ÜÇGEN DİK PRİZMANIN SİMETRİ DÜZLEMLERİ:</a:t>
            </a:r>
          </a:p>
          <a:p>
            <a:r>
              <a:rPr lang="tr-TR" sz="2000" b="1" dirty="0" smtClean="0"/>
              <a:t>        Eşkenar </a:t>
            </a:r>
            <a:r>
              <a:rPr lang="tr-TR" sz="2000" b="1" dirty="0"/>
              <a:t>üçgen dik prizmanın 4 tane simetri düzlemi vardır. Eşkenar üçgen dik prizmanın 4 tane simetri ekseni vardır.</a:t>
            </a:r>
          </a:p>
        </p:txBody>
      </p:sp>
    </p:spTree>
    <p:extLst>
      <p:ext uri="{BB962C8B-B14F-4D97-AF65-F5344CB8AC3E}">
        <p14:creationId xmlns:p14="http://schemas.microsoft.com/office/powerpoint/2010/main" val="179457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27" y="3212976"/>
            <a:ext cx="5143323"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2320" y="178467"/>
            <a:ext cx="3168352" cy="3259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Belirtme Çizgisi 3"/>
          <p:cNvSpPr/>
          <p:nvPr/>
        </p:nvSpPr>
        <p:spPr>
          <a:xfrm>
            <a:off x="169827" y="55256"/>
            <a:ext cx="2304256" cy="1296144"/>
          </a:xfrm>
          <a:prstGeom prst="wedgeRectCallout">
            <a:avLst>
              <a:gd name="adj1" fmla="val 63769"/>
              <a:gd name="adj2" fmla="val -538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EKSENLERİ</a:t>
            </a:r>
          </a:p>
          <a:p>
            <a:pPr algn="ctr"/>
            <a:r>
              <a:rPr lang="tr-TR" sz="2000" b="1" dirty="0">
                <a:solidFill>
                  <a:srgbClr val="FF0000"/>
                </a:solidFill>
              </a:rPr>
              <a:t>1</a:t>
            </a:r>
          </a:p>
        </p:txBody>
      </p:sp>
      <p:sp>
        <p:nvSpPr>
          <p:cNvPr id="5" name="Dikdörtgen Belirtme Çizgisi 4"/>
          <p:cNvSpPr/>
          <p:nvPr/>
        </p:nvSpPr>
        <p:spPr>
          <a:xfrm>
            <a:off x="5652120" y="3490265"/>
            <a:ext cx="3384376" cy="1094194"/>
          </a:xfrm>
          <a:prstGeom prst="wedgeRectCallout">
            <a:avLst>
              <a:gd name="adj1" fmla="val -25777"/>
              <a:gd name="adj2" fmla="val -7859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dik prizmanın, tabana dik olan bir tane simetri ekseni vardır.</a:t>
            </a:r>
            <a:endParaRPr lang="tr-TR" sz="2000" b="1" dirty="0">
              <a:solidFill>
                <a:srgbClr val="FF0000"/>
              </a:solidFill>
            </a:endParaRPr>
          </a:p>
        </p:txBody>
      </p:sp>
      <p:sp>
        <p:nvSpPr>
          <p:cNvPr id="6" name="Dikdörtgen Belirtme Çizgisi 5"/>
          <p:cNvSpPr/>
          <p:nvPr/>
        </p:nvSpPr>
        <p:spPr>
          <a:xfrm>
            <a:off x="5652120" y="4941168"/>
            <a:ext cx="3375024" cy="1368152"/>
          </a:xfrm>
          <a:prstGeom prst="wedgeRectCallout">
            <a:avLst>
              <a:gd name="adj1" fmla="val -68415"/>
              <a:gd name="adj2" fmla="val -4686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paralel olan bir tane simetri düzlemi vardır.</a:t>
            </a:r>
            <a:endParaRPr lang="tr-TR" sz="2000" b="1" dirty="0">
              <a:solidFill>
                <a:srgbClr val="FF0000"/>
              </a:solidFill>
            </a:endParaRPr>
          </a:p>
        </p:txBody>
      </p:sp>
      <p:sp>
        <p:nvSpPr>
          <p:cNvPr id="7" name="Metin kutusu 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63043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1000"/>
                                        <p:tgtEl>
                                          <p:spTgt spid="2050"/>
                                        </p:tgtEl>
                                      </p:cBhvr>
                                    </p:animEffect>
                                    <p:anim calcmode="lin" valueType="num">
                                      <p:cBhvr>
                                        <p:cTn id="22" dur="1000" fill="hold"/>
                                        <p:tgtEl>
                                          <p:spTgt spid="2050"/>
                                        </p:tgtEl>
                                        <p:attrNameLst>
                                          <p:attrName>ppt_x</p:attrName>
                                        </p:attrNameLst>
                                      </p:cBhvr>
                                      <p:tavLst>
                                        <p:tav tm="0">
                                          <p:val>
                                            <p:strVal val="#ppt_x"/>
                                          </p:val>
                                        </p:tav>
                                        <p:tav tm="100000">
                                          <p:val>
                                            <p:strVal val="#ppt_x"/>
                                          </p:val>
                                        </p:tav>
                                      </p:tavLst>
                                    </p:anim>
                                    <p:anim calcmode="lin" valueType="num">
                                      <p:cBhvr>
                                        <p:cTn id="2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ikdörtgen Belirtme Çizgisi 10"/>
          <p:cNvSpPr/>
          <p:nvPr/>
        </p:nvSpPr>
        <p:spPr>
          <a:xfrm>
            <a:off x="6722888" y="89524"/>
            <a:ext cx="2304256" cy="1296144"/>
          </a:xfrm>
          <a:prstGeom prst="wedgeRectCallout">
            <a:avLst>
              <a:gd name="adj1" fmla="val -61786"/>
              <a:gd name="adj2" fmla="val -423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EKSENLERİ</a:t>
            </a:r>
          </a:p>
          <a:p>
            <a:pPr algn="ctr"/>
            <a:r>
              <a:rPr lang="tr-TR" sz="2000" b="1" dirty="0">
                <a:solidFill>
                  <a:srgbClr val="FF0000"/>
                </a:solidFill>
              </a:rPr>
              <a:t>2</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611" y="2205038"/>
            <a:ext cx="6507297" cy="352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Belirtme Çizgisi 4"/>
          <p:cNvSpPr/>
          <p:nvPr/>
        </p:nvSpPr>
        <p:spPr>
          <a:xfrm>
            <a:off x="179512" y="1196752"/>
            <a:ext cx="3528392" cy="1296143"/>
          </a:xfrm>
          <a:prstGeom prst="wedgeRectCallout">
            <a:avLst>
              <a:gd name="adj1" fmla="val -11434"/>
              <a:gd name="adj2" fmla="val 1158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paralel olan 3  tane simetri ekseni vardır.</a:t>
            </a:r>
          </a:p>
          <a:p>
            <a:r>
              <a:rPr lang="tr-TR" sz="2000" b="1" dirty="0" smtClean="0">
                <a:solidFill>
                  <a:srgbClr val="FF0000"/>
                </a:solidFill>
              </a:rPr>
              <a:t>(Bu simetri ekseninin 1.sidir)</a:t>
            </a:r>
            <a:endParaRPr lang="tr-TR" sz="2000" b="1" dirty="0">
              <a:solidFill>
                <a:srgbClr val="FF0000"/>
              </a:solidFill>
            </a:endParaRPr>
          </a:p>
        </p:txBody>
      </p:sp>
      <p:sp>
        <p:nvSpPr>
          <p:cNvPr id="6" name="Dikdörtgen Belirtme Çizgisi 5"/>
          <p:cNvSpPr/>
          <p:nvPr/>
        </p:nvSpPr>
        <p:spPr>
          <a:xfrm>
            <a:off x="5508104" y="4869160"/>
            <a:ext cx="3375024" cy="1368152"/>
          </a:xfrm>
          <a:prstGeom prst="wedgeRectCallout">
            <a:avLst>
              <a:gd name="adj1" fmla="val -68415"/>
              <a:gd name="adj2" fmla="val -4686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dik olan </a:t>
            </a:r>
            <a:r>
              <a:rPr lang="tr-TR" sz="2000" b="1" dirty="0">
                <a:solidFill>
                  <a:srgbClr val="FF0000"/>
                </a:solidFill>
              </a:rPr>
              <a:t>3</a:t>
            </a:r>
            <a:r>
              <a:rPr lang="tr-TR" sz="2000" b="1" dirty="0" smtClean="0">
                <a:solidFill>
                  <a:srgbClr val="FF0000"/>
                </a:solidFill>
              </a:rPr>
              <a:t> tane simetri düzlemi vardır.</a:t>
            </a:r>
          </a:p>
          <a:p>
            <a:r>
              <a:rPr lang="tr-TR" sz="2000" b="1" dirty="0" smtClean="0">
                <a:solidFill>
                  <a:srgbClr val="FF0000"/>
                </a:solidFill>
              </a:rPr>
              <a:t>    (Bu dik  düzlemden 1.si)</a:t>
            </a:r>
            <a:endParaRPr lang="tr-TR" sz="2000" b="1" dirty="0">
              <a:solidFill>
                <a:srgbClr val="FF0000"/>
              </a:solidFill>
            </a:endParaRPr>
          </a:p>
        </p:txBody>
      </p:sp>
      <p:sp>
        <p:nvSpPr>
          <p:cNvPr id="7" name="Metin kutusu 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4145590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911" y="1700808"/>
            <a:ext cx="6984776" cy="4170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179512" y="209858"/>
            <a:ext cx="2304256" cy="1296144"/>
          </a:xfrm>
          <a:prstGeom prst="wedgeRectCallout">
            <a:avLst>
              <a:gd name="adj1" fmla="val 60516"/>
              <a:gd name="adj2" fmla="val -885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EKSENLERİ</a:t>
            </a:r>
          </a:p>
          <a:p>
            <a:pPr algn="ctr"/>
            <a:r>
              <a:rPr lang="tr-TR" sz="2000" b="1" dirty="0" smtClean="0">
                <a:solidFill>
                  <a:srgbClr val="FF0000"/>
                </a:solidFill>
              </a:rPr>
              <a:t>3</a:t>
            </a:r>
            <a:endParaRPr lang="tr-TR" sz="2000" b="1" dirty="0">
              <a:solidFill>
                <a:srgbClr val="FF0000"/>
              </a:solidFill>
            </a:endParaRPr>
          </a:p>
        </p:txBody>
      </p:sp>
      <p:sp>
        <p:nvSpPr>
          <p:cNvPr id="4" name="Dikdörtgen Belirtme Çizgisi 3"/>
          <p:cNvSpPr/>
          <p:nvPr/>
        </p:nvSpPr>
        <p:spPr>
          <a:xfrm>
            <a:off x="5651938" y="5085184"/>
            <a:ext cx="3375024" cy="1368152"/>
          </a:xfrm>
          <a:prstGeom prst="wedgeRectCallout">
            <a:avLst>
              <a:gd name="adj1" fmla="val -35992"/>
              <a:gd name="adj2" fmla="val -7426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dik olan </a:t>
            </a:r>
            <a:r>
              <a:rPr lang="tr-TR" sz="2000" b="1" dirty="0">
                <a:solidFill>
                  <a:srgbClr val="FF0000"/>
                </a:solidFill>
              </a:rPr>
              <a:t>3</a:t>
            </a:r>
            <a:r>
              <a:rPr lang="tr-TR" sz="2000" b="1" dirty="0" smtClean="0">
                <a:solidFill>
                  <a:srgbClr val="FF0000"/>
                </a:solidFill>
              </a:rPr>
              <a:t> tane simetri düzlemi vardır.</a:t>
            </a:r>
          </a:p>
          <a:p>
            <a:r>
              <a:rPr lang="tr-TR" sz="2000" b="1" dirty="0" smtClean="0">
                <a:solidFill>
                  <a:srgbClr val="FF0000"/>
                </a:solidFill>
              </a:rPr>
              <a:t>    (Bu dik  düzlemden 2.si)</a:t>
            </a:r>
            <a:endParaRPr lang="tr-TR" sz="2000" b="1" dirty="0">
              <a:solidFill>
                <a:srgbClr val="FF0000"/>
              </a:solidFill>
            </a:endParaRPr>
          </a:p>
        </p:txBody>
      </p:sp>
      <p:sp>
        <p:nvSpPr>
          <p:cNvPr id="5" name="Dikdörtgen Belirtme Çizgisi 4"/>
          <p:cNvSpPr/>
          <p:nvPr/>
        </p:nvSpPr>
        <p:spPr>
          <a:xfrm>
            <a:off x="5498570" y="194864"/>
            <a:ext cx="3528392" cy="1296143"/>
          </a:xfrm>
          <a:prstGeom prst="wedgeRectCallout">
            <a:avLst>
              <a:gd name="adj1" fmla="val 37"/>
              <a:gd name="adj2" fmla="val 20951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paralel olan 3  tane simetri ekseni vardır.</a:t>
            </a:r>
          </a:p>
          <a:p>
            <a:r>
              <a:rPr lang="tr-TR" sz="2000" b="1" dirty="0" smtClean="0">
                <a:solidFill>
                  <a:srgbClr val="FF0000"/>
                </a:solidFill>
              </a:rPr>
              <a:t>(Bu simetri ekseninin 2.sidir)</a:t>
            </a:r>
            <a:endParaRPr lang="tr-TR" sz="2000" b="1" dirty="0">
              <a:solidFill>
                <a:srgbClr val="FF0000"/>
              </a:solidFill>
            </a:endParaRPr>
          </a:p>
        </p:txBody>
      </p:sp>
      <p:sp>
        <p:nvSpPr>
          <p:cNvPr id="6" name="Metin kutusu 5"/>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960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870469"/>
            <a:ext cx="6435279" cy="32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52419" y="89524"/>
            <a:ext cx="2304256" cy="1296144"/>
          </a:xfrm>
          <a:prstGeom prst="wedgeRectCallout">
            <a:avLst>
              <a:gd name="adj1" fmla="val 63118"/>
              <a:gd name="adj2" fmla="val -191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EKSENLERİ</a:t>
            </a:r>
          </a:p>
          <a:p>
            <a:pPr algn="ctr"/>
            <a:r>
              <a:rPr lang="tr-TR" sz="2000" b="1" dirty="0" smtClean="0">
                <a:solidFill>
                  <a:srgbClr val="FF0000"/>
                </a:solidFill>
              </a:rPr>
              <a:t>4</a:t>
            </a:r>
            <a:endParaRPr lang="tr-TR" sz="2000" b="1" dirty="0">
              <a:solidFill>
                <a:srgbClr val="FF0000"/>
              </a:solidFill>
            </a:endParaRPr>
          </a:p>
        </p:txBody>
      </p:sp>
      <p:sp>
        <p:nvSpPr>
          <p:cNvPr id="4" name="Dikdörtgen Belirtme Çizgisi 3"/>
          <p:cNvSpPr/>
          <p:nvPr/>
        </p:nvSpPr>
        <p:spPr>
          <a:xfrm>
            <a:off x="5651938" y="5085184"/>
            <a:ext cx="3375024" cy="1368152"/>
          </a:xfrm>
          <a:prstGeom prst="wedgeRectCallout">
            <a:avLst>
              <a:gd name="adj1" fmla="val -67971"/>
              <a:gd name="adj2" fmla="val -1246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dik olan </a:t>
            </a:r>
            <a:r>
              <a:rPr lang="tr-TR" sz="2000" b="1" dirty="0">
                <a:solidFill>
                  <a:srgbClr val="FF0000"/>
                </a:solidFill>
              </a:rPr>
              <a:t>3</a:t>
            </a:r>
            <a:r>
              <a:rPr lang="tr-TR" sz="2000" b="1" dirty="0" smtClean="0">
                <a:solidFill>
                  <a:srgbClr val="FF0000"/>
                </a:solidFill>
              </a:rPr>
              <a:t> tane simetri düzlemi vardır.</a:t>
            </a:r>
          </a:p>
          <a:p>
            <a:r>
              <a:rPr lang="tr-TR" sz="2000" b="1" dirty="0" smtClean="0">
                <a:solidFill>
                  <a:srgbClr val="FF0000"/>
                </a:solidFill>
              </a:rPr>
              <a:t>    (Bu dik  düzlemden 3.sü)</a:t>
            </a:r>
            <a:endParaRPr lang="tr-TR" sz="2000" b="1" dirty="0">
              <a:solidFill>
                <a:srgbClr val="FF0000"/>
              </a:solidFill>
            </a:endParaRPr>
          </a:p>
        </p:txBody>
      </p:sp>
      <p:sp>
        <p:nvSpPr>
          <p:cNvPr id="5" name="Dikdörtgen Belirtme Çizgisi 4"/>
          <p:cNvSpPr/>
          <p:nvPr/>
        </p:nvSpPr>
        <p:spPr>
          <a:xfrm>
            <a:off x="251520" y="5085184"/>
            <a:ext cx="3528392" cy="1296143"/>
          </a:xfrm>
          <a:prstGeom prst="wedgeRectCallout">
            <a:avLst>
              <a:gd name="adj1" fmla="val 68862"/>
              <a:gd name="adj2" fmla="val -1374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	Eşkenar üçgen dik prizmanın, tabana paralel olan 3  tane simetri ekseni vardır.</a:t>
            </a:r>
          </a:p>
          <a:p>
            <a:r>
              <a:rPr lang="tr-TR" sz="2000" b="1" dirty="0" smtClean="0">
                <a:solidFill>
                  <a:srgbClr val="FF0000"/>
                </a:solidFill>
              </a:rPr>
              <a:t>(Bu simetri ekseninin 3.südür)</a:t>
            </a:r>
            <a:endParaRPr lang="tr-TR" sz="2000" b="1" dirty="0">
              <a:solidFill>
                <a:srgbClr val="FF0000"/>
              </a:solidFill>
            </a:endParaRPr>
          </a:p>
        </p:txBody>
      </p:sp>
      <p:sp>
        <p:nvSpPr>
          <p:cNvPr id="6" name="Metin kutusu 5"/>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115023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476672"/>
            <a:ext cx="4968552" cy="4417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107504" y="116632"/>
            <a:ext cx="2304256" cy="1296144"/>
          </a:xfrm>
          <a:prstGeom prst="wedgeRectCallout">
            <a:avLst>
              <a:gd name="adj1" fmla="val 67672"/>
              <a:gd name="adj2" fmla="val -111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EKSENLERİ</a:t>
            </a:r>
            <a:endParaRPr lang="tr-TR" sz="2000" b="1" dirty="0">
              <a:solidFill>
                <a:srgbClr val="FF0000"/>
              </a:solidFill>
            </a:endParaRPr>
          </a:p>
        </p:txBody>
      </p:sp>
      <p:sp>
        <p:nvSpPr>
          <p:cNvPr id="4" name="Dikdörtgen Belirtme Çizgisi 3"/>
          <p:cNvSpPr/>
          <p:nvPr/>
        </p:nvSpPr>
        <p:spPr>
          <a:xfrm>
            <a:off x="107504" y="5013176"/>
            <a:ext cx="8928992" cy="1319468"/>
          </a:xfrm>
          <a:prstGeom prst="wedgeRectCallout">
            <a:avLst>
              <a:gd name="adj1" fmla="val -25928"/>
              <a:gd name="adj2" fmla="val 384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a:solidFill>
                  <a:srgbClr val="FF0000"/>
                </a:solidFill>
              </a:rPr>
              <a:t>	</a:t>
            </a:r>
            <a:r>
              <a:rPr lang="tr-TR" sz="2000" b="1" dirty="0" smtClean="0">
                <a:solidFill>
                  <a:srgbClr val="FF0000"/>
                </a:solidFill>
              </a:rPr>
              <a:t>a) </a:t>
            </a:r>
            <a:r>
              <a:rPr lang="tr-TR" sz="2000" b="1" dirty="0" smtClean="0">
                <a:solidFill>
                  <a:schemeClr val="tx1"/>
                </a:solidFill>
              </a:rPr>
              <a:t>Eşkenar üçgen dik prizmanın, tabana dik olan bir tane simetri ekseni </a:t>
            </a:r>
            <a:r>
              <a:rPr lang="tr-TR" sz="2000" b="1" dirty="0">
                <a:solidFill>
                  <a:schemeClr val="tx1"/>
                </a:solidFill>
              </a:rPr>
              <a:t>,</a:t>
            </a:r>
            <a:r>
              <a:rPr lang="tr-TR" sz="2000" b="1" dirty="0" smtClean="0">
                <a:solidFill>
                  <a:schemeClr val="tx1"/>
                </a:solidFill>
              </a:rPr>
              <a:t> tabana paralel olan 3 tane simetri ekseni vardır. </a:t>
            </a:r>
          </a:p>
          <a:p>
            <a:r>
              <a:rPr lang="tr-TR" sz="2000" b="1" dirty="0" smtClean="0">
                <a:solidFill>
                  <a:srgbClr val="FF0000"/>
                </a:solidFill>
              </a:rPr>
              <a:t>	b) </a:t>
            </a:r>
            <a:r>
              <a:rPr lang="tr-TR" sz="2000" b="1" dirty="0" smtClean="0">
                <a:solidFill>
                  <a:schemeClr val="tx1"/>
                </a:solidFill>
              </a:rPr>
              <a:t>Eşkenar </a:t>
            </a:r>
            <a:r>
              <a:rPr lang="tr-TR" sz="2000" b="1" dirty="0">
                <a:solidFill>
                  <a:schemeClr val="tx1"/>
                </a:solidFill>
              </a:rPr>
              <a:t>üçgen dik prizmanın, tabana dik olan </a:t>
            </a:r>
            <a:r>
              <a:rPr lang="tr-TR" sz="2000" b="1" dirty="0" smtClean="0">
                <a:solidFill>
                  <a:schemeClr val="tx1"/>
                </a:solidFill>
              </a:rPr>
              <a:t>3  </a:t>
            </a:r>
            <a:r>
              <a:rPr lang="tr-TR" sz="2000" b="1" dirty="0">
                <a:solidFill>
                  <a:schemeClr val="tx1"/>
                </a:solidFill>
              </a:rPr>
              <a:t>tane simetri  </a:t>
            </a:r>
            <a:r>
              <a:rPr lang="tr-TR" sz="2000" b="1" dirty="0" smtClean="0">
                <a:solidFill>
                  <a:schemeClr val="tx1"/>
                </a:solidFill>
              </a:rPr>
              <a:t>düzlemi </a:t>
            </a:r>
            <a:r>
              <a:rPr lang="tr-TR" sz="2000" b="1" dirty="0">
                <a:solidFill>
                  <a:schemeClr val="tx1"/>
                </a:solidFill>
              </a:rPr>
              <a:t>, tabana paralel olan </a:t>
            </a:r>
            <a:r>
              <a:rPr lang="tr-TR" sz="2000" b="1" dirty="0" smtClean="0">
                <a:solidFill>
                  <a:schemeClr val="tx1"/>
                </a:solidFill>
              </a:rPr>
              <a:t>1 </a:t>
            </a:r>
            <a:r>
              <a:rPr lang="tr-TR" sz="2000" b="1" dirty="0">
                <a:solidFill>
                  <a:schemeClr val="tx1"/>
                </a:solidFill>
              </a:rPr>
              <a:t>tane simetri </a:t>
            </a:r>
            <a:r>
              <a:rPr lang="tr-TR" sz="2000" b="1" dirty="0" smtClean="0">
                <a:solidFill>
                  <a:schemeClr val="tx1"/>
                </a:solidFill>
              </a:rPr>
              <a:t>düzlemi  </a:t>
            </a:r>
            <a:r>
              <a:rPr lang="tr-TR" sz="2000" b="1" dirty="0">
                <a:solidFill>
                  <a:schemeClr val="tx1"/>
                </a:solidFill>
              </a:rPr>
              <a:t>vardır. </a:t>
            </a:r>
          </a:p>
        </p:txBody>
      </p:sp>
      <p:sp>
        <p:nvSpPr>
          <p:cNvPr id="5" name="Metin kutusu 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11203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414" y="1285112"/>
            <a:ext cx="3628818" cy="5403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rbest Form 2"/>
          <p:cNvSpPr/>
          <p:nvPr/>
        </p:nvSpPr>
        <p:spPr>
          <a:xfrm>
            <a:off x="524656" y="3228154"/>
            <a:ext cx="3162924" cy="1109272"/>
          </a:xfrm>
          <a:custGeom>
            <a:avLst/>
            <a:gdLst>
              <a:gd name="connsiteX0" fmla="*/ 3162924 w 3162924"/>
              <a:gd name="connsiteY0" fmla="*/ 0 h 1109272"/>
              <a:gd name="connsiteX1" fmla="*/ 0 w 3162924"/>
              <a:gd name="connsiteY1" fmla="*/ 209862 h 1109272"/>
              <a:gd name="connsiteX2" fmla="*/ 2278505 w 3162924"/>
              <a:gd name="connsiteY2" fmla="*/ 1109272 h 1109272"/>
              <a:gd name="connsiteX3" fmla="*/ 3162924 w 3162924"/>
              <a:gd name="connsiteY3" fmla="*/ 0 h 1109272"/>
            </a:gdLst>
            <a:ahLst/>
            <a:cxnLst>
              <a:cxn ang="0">
                <a:pos x="connsiteX0" y="connsiteY0"/>
              </a:cxn>
              <a:cxn ang="0">
                <a:pos x="connsiteX1" y="connsiteY1"/>
              </a:cxn>
              <a:cxn ang="0">
                <a:pos x="connsiteX2" y="connsiteY2"/>
              </a:cxn>
              <a:cxn ang="0">
                <a:pos x="connsiteX3" y="connsiteY3"/>
              </a:cxn>
            </a:cxnLst>
            <a:rect l="l" t="t" r="r" b="b"/>
            <a:pathLst>
              <a:path w="3162924" h="1109272">
                <a:moveTo>
                  <a:pt x="3162924" y="0"/>
                </a:moveTo>
                <a:lnTo>
                  <a:pt x="0" y="209862"/>
                </a:lnTo>
                <a:lnTo>
                  <a:pt x="2278505" y="1109272"/>
                </a:lnTo>
                <a:lnTo>
                  <a:pt x="3162924" y="0"/>
                </a:lnTo>
                <a:close/>
              </a:path>
            </a:pathLst>
          </a:custGeom>
          <a:solidFill>
            <a:srgbClr val="92D050">
              <a:alpha val="47843"/>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rgbClr val="FF0000"/>
                </a:solidFill>
              </a:rPr>
              <a:t>            Tabana paralel simetri       	          düzlemi 1</a:t>
            </a:r>
            <a:endParaRPr lang="tr-TR" b="1" dirty="0">
              <a:solidFill>
                <a:srgbClr val="FF000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081189"/>
            <a:ext cx="3628818" cy="5403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rbest Form 4"/>
          <p:cNvSpPr/>
          <p:nvPr/>
        </p:nvSpPr>
        <p:spPr>
          <a:xfrm>
            <a:off x="4751882" y="1379095"/>
            <a:ext cx="2908092" cy="4077325"/>
          </a:xfrm>
          <a:custGeom>
            <a:avLst/>
            <a:gdLst>
              <a:gd name="connsiteX0" fmla="*/ 0 w 2908092"/>
              <a:gd name="connsiteY0" fmla="*/ 0 h 4077325"/>
              <a:gd name="connsiteX1" fmla="*/ 2908092 w 2908092"/>
              <a:gd name="connsiteY1" fmla="*/ 299803 h 4077325"/>
              <a:gd name="connsiteX2" fmla="*/ 2773180 w 2908092"/>
              <a:gd name="connsiteY2" fmla="*/ 4077325 h 4077325"/>
              <a:gd name="connsiteX3" fmla="*/ 209862 w 2908092"/>
              <a:gd name="connsiteY3" fmla="*/ 3552669 h 4077325"/>
              <a:gd name="connsiteX4" fmla="*/ 0 w 2908092"/>
              <a:gd name="connsiteY4" fmla="*/ 0 h 4077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8092" h="4077325">
                <a:moveTo>
                  <a:pt x="0" y="0"/>
                </a:moveTo>
                <a:lnTo>
                  <a:pt x="2908092" y="299803"/>
                </a:lnTo>
                <a:lnTo>
                  <a:pt x="2773180" y="4077325"/>
                </a:lnTo>
                <a:lnTo>
                  <a:pt x="209862" y="3552669"/>
                </a:lnTo>
                <a:lnTo>
                  <a:pt x="0" y="0"/>
                </a:lnTo>
                <a:close/>
              </a:path>
            </a:pathLst>
          </a:cu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Tabana dik</a:t>
            </a:r>
          </a:p>
          <a:p>
            <a:pPr algn="ctr"/>
            <a:r>
              <a:rPr lang="tr-TR" b="1" dirty="0" smtClean="0">
                <a:solidFill>
                  <a:srgbClr val="FF0000"/>
                </a:solidFill>
              </a:rPr>
              <a:t> simetri düzlemi 2</a:t>
            </a:r>
            <a:endParaRPr lang="tr-TR" b="1" dirty="0">
              <a:solidFill>
                <a:srgbClr val="FF0000"/>
              </a:solidFill>
            </a:endParaRPr>
          </a:p>
        </p:txBody>
      </p:sp>
      <p:sp>
        <p:nvSpPr>
          <p:cNvPr id="6" name="Dikdörtgen 4"/>
          <p:cNvSpPr>
            <a:spLocks noChangeArrowheads="1"/>
          </p:cNvSpPr>
          <p:nvPr/>
        </p:nvSpPr>
        <p:spPr bwMode="auto">
          <a:xfrm>
            <a:off x="5976116" y="6503649"/>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7" name="AutoShape 11"/>
          <p:cNvSpPr>
            <a:spLocks noChangeArrowheads="1"/>
          </p:cNvSpPr>
          <p:nvPr/>
        </p:nvSpPr>
        <p:spPr bwMode="auto">
          <a:xfrm>
            <a:off x="4932040" y="145817"/>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Eşkenar Üçgen prizmanın tabana dik  olan 3 tane simetri  düzlemi vardır.</a:t>
            </a:r>
          </a:p>
          <a:p>
            <a:r>
              <a:rPr lang="tr-TR" b="1" dirty="0" smtClean="0"/>
              <a:t>                (Bu simetri düzlemin 1.sidir.)</a:t>
            </a:r>
            <a:endParaRPr lang="tr-TR" b="1" dirty="0"/>
          </a:p>
        </p:txBody>
      </p:sp>
      <p:sp>
        <p:nvSpPr>
          <p:cNvPr id="8" name="AutoShape 11"/>
          <p:cNvSpPr>
            <a:spLocks noChangeArrowheads="1"/>
          </p:cNvSpPr>
          <p:nvPr/>
        </p:nvSpPr>
        <p:spPr bwMode="auto">
          <a:xfrm>
            <a:off x="78434" y="145817"/>
            <a:ext cx="4055368" cy="690895"/>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Eşkenar Üçgen prizmanın tabana paralel </a:t>
            </a:r>
            <a:r>
              <a:rPr lang="tr-TR" b="1" dirty="0"/>
              <a:t>bir </a:t>
            </a:r>
            <a:r>
              <a:rPr lang="tr-TR" b="1" dirty="0" smtClean="0"/>
              <a:t>tane simetri düzlemi vardır.</a:t>
            </a:r>
            <a:endParaRPr lang="tr-TR" b="1" dirty="0"/>
          </a:p>
        </p:txBody>
      </p:sp>
      <p:sp>
        <p:nvSpPr>
          <p:cNvPr id="9" name="Dikdörtgen Belirtme Çizgisi 8"/>
          <p:cNvSpPr/>
          <p:nvPr/>
        </p:nvSpPr>
        <p:spPr>
          <a:xfrm>
            <a:off x="3347864" y="5561856"/>
            <a:ext cx="2304256" cy="1296144"/>
          </a:xfrm>
          <a:prstGeom prst="wedgeRectCallout">
            <a:avLst>
              <a:gd name="adj1" fmla="val 16930"/>
              <a:gd name="adj2" fmla="val -643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DÜZLEMLERİ</a:t>
            </a:r>
            <a:endParaRPr lang="tr-TR" sz="2000" b="1" dirty="0">
              <a:solidFill>
                <a:srgbClr val="FF0000"/>
              </a:solidFill>
            </a:endParaRPr>
          </a:p>
        </p:txBody>
      </p:sp>
    </p:spTree>
    <p:extLst>
      <p:ext uri="{BB962C8B-B14F-4D97-AF65-F5344CB8AC3E}">
        <p14:creationId xmlns:p14="http://schemas.microsoft.com/office/powerpoint/2010/main" val="399623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ppt_x</p:attrName>
                                        </p:attrNameLst>
                                      </p:cBhvr>
                                      <p:tavLst>
                                        <p:tav tm="0">
                                          <p:val>
                                            <p:strVal val="#ppt_x-.2"/>
                                          </p:val>
                                        </p:tav>
                                        <p:tav tm="100000">
                                          <p:val>
                                            <p:strVal val="#ppt_x"/>
                                          </p:val>
                                        </p:tav>
                                      </p:tavLst>
                                    </p:anim>
                                    <p:anim calcmode="lin" valueType="num">
                                      <p:cBhvr>
                                        <p:cTn id="3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96752"/>
            <a:ext cx="3628818" cy="5403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rbest Form 4"/>
          <p:cNvSpPr/>
          <p:nvPr/>
        </p:nvSpPr>
        <p:spPr>
          <a:xfrm>
            <a:off x="1528997" y="1334125"/>
            <a:ext cx="2248524" cy="4467068"/>
          </a:xfrm>
          <a:custGeom>
            <a:avLst/>
            <a:gdLst>
              <a:gd name="connsiteX0" fmla="*/ 2248524 w 2248524"/>
              <a:gd name="connsiteY0" fmla="*/ 0 h 4467068"/>
              <a:gd name="connsiteX1" fmla="*/ 0 w 2248524"/>
              <a:gd name="connsiteY1" fmla="*/ 539645 h 4467068"/>
              <a:gd name="connsiteX2" fmla="*/ 179882 w 2248524"/>
              <a:gd name="connsiteY2" fmla="*/ 4467068 h 4467068"/>
              <a:gd name="connsiteX3" fmla="*/ 2083633 w 2248524"/>
              <a:gd name="connsiteY3" fmla="*/ 3417757 h 4467068"/>
              <a:gd name="connsiteX4" fmla="*/ 2248524 w 2248524"/>
              <a:gd name="connsiteY4" fmla="*/ 0 h 44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8524" h="4467068">
                <a:moveTo>
                  <a:pt x="2248524" y="0"/>
                </a:moveTo>
                <a:lnTo>
                  <a:pt x="0" y="539645"/>
                </a:lnTo>
                <a:lnTo>
                  <a:pt x="179882" y="4467068"/>
                </a:lnTo>
                <a:lnTo>
                  <a:pt x="2083633" y="3417757"/>
                </a:lnTo>
                <a:lnTo>
                  <a:pt x="2248524" y="0"/>
                </a:lnTo>
                <a:close/>
              </a:path>
            </a:pathLst>
          </a:custGeom>
          <a:solidFill>
            <a:srgbClr val="FFC0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Tabana dik</a:t>
            </a:r>
          </a:p>
          <a:p>
            <a:pPr algn="ctr"/>
            <a:r>
              <a:rPr lang="tr-TR" b="1" dirty="0">
                <a:solidFill>
                  <a:srgbClr val="FF0000"/>
                </a:solidFill>
              </a:rPr>
              <a:t> simetri düzlemi </a:t>
            </a:r>
            <a:r>
              <a:rPr lang="tr-TR" b="1" dirty="0" smtClean="0">
                <a:solidFill>
                  <a:srgbClr val="FF0000"/>
                </a:solidFill>
              </a:rPr>
              <a:t>3</a:t>
            </a:r>
            <a:endParaRPr lang="tr-TR" b="1" dirty="0">
              <a:solidFill>
                <a:srgbClr val="FF0000"/>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6197" y="1196751"/>
            <a:ext cx="3628818" cy="5403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erbest Form 6"/>
          <p:cNvSpPr/>
          <p:nvPr/>
        </p:nvSpPr>
        <p:spPr>
          <a:xfrm>
            <a:off x="6490741" y="1424066"/>
            <a:ext cx="689548" cy="5096655"/>
          </a:xfrm>
          <a:custGeom>
            <a:avLst/>
            <a:gdLst>
              <a:gd name="connsiteX0" fmla="*/ 689548 w 689548"/>
              <a:gd name="connsiteY0" fmla="*/ 869429 h 5096655"/>
              <a:gd name="connsiteX1" fmla="*/ 0 w 689548"/>
              <a:gd name="connsiteY1" fmla="*/ 0 h 5096655"/>
              <a:gd name="connsiteX2" fmla="*/ 59961 w 689548"/>
              <a:gd name="connsiteY2" fmla="*/ 3477718 h 5096655"/>
              <a:gd name="connsiteX3" fmla="*/ 614597 w 689548"/>
              <a:gd name="connsiteY3" fmla="*/ 5096655 h 5096655"/>
              <a:gd name="connsiteX4" fmla="*/ 689548 w 689548"/>
              <a:gd name="connsiteY4" fmla="*/ 869429 h 509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48" h="5096655">
                <a:moveTo>
                  <a:pt x="689548" y="869429"/>
                </a:moveTo>
                <a:lnTo>
                  <a:pt x="0" y="0"/>
                </a:lnTo>
                <a:lnTo>
                  <a:pt x="59961" y="3477718"/>
                </a:lnTo>
                <a:lnTo>
                  <a:pt x="614597" y="5096655"/>
                </a:lnTo>
                <a:lnTo>
                  <a:pt x="689548" y="869429"/>
                </a:lnTo>
                <a:close/>
              </a:path>
            </a:pathLst>
          </a:custGeom>
          <a:solidFill>
            <a:srgbClr val="7030A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solidFill>
                  <a:srgbClr val="FF0000"/>
                </a:solidFill>
              </a:rPr>
              <a:t> </a:t>
            </a:r>
          </a:p>
          <a:p>
            <a:pPr algn="ctr"/>
            <a:r>
              <a:rPr lang="tr-TR" b="1" dirty="0" smtClean="0">
                <a:solidFill>
                  <a:srgbClr val="FF0000"/>
                </a:solidFill>
              </a:rPr>
              <a:t>Tabana </a:t>
            </a:r>
            <a:r>
              <a:rPr lang="tr-TR" b="1" dirty="0">
                <a:solidFill>
                  <a:srgbClr val="FF0000"/>
                </a:solidFill>
              </a:rPr>
              <a:t>dik</a:t>
            </a:r>
          </a:p>
          <a:p>
            <a:pPr algn="ctr"/>
            <a:r>
              <a:rPr lang="tr-TR" b="1" dirty="0">
                <a:solidFill>
                  <a:srgbClr val="FF0000"/>
                </a:solidFill>
              </a:rPr>
              <a:t> simetri düzlemi </a:t>
            </a:r>
            <a:r>
              <a:rPr lang="tr-TR" b="1" dirty="0" smtClean="0">
                <a:solidFill>
                  <a:srgbClr val="FF0000"/>
                </a:solidFill>
              </a:rPr>
              <a:t>4</a:t>
            </a:r>
            <a:endParaRPr lang="tr-TR" b="1" dirty="0">
              <a:solidFill>
                <a:srgbClr val="FF0000"/>
              </a:solidFill>
            </a:endParaRPr>
          </a:p>
          <a:p>
            <a:pPr algn="ctr"/>
            <a:r>
              <a:rPr lang="tr-TR" b="1" dirty="0" smtClean="0">
                <a:solidFill>
                  <a:srgbClr val="FF0000"/>
                </a:solidFill>
              </a:rPr>
              <a:t>.</a:t>
            </a:r>
            <a:endParaRPr lang="tr-TR" b="1" dirty="0">
              <a:solidFill>
                <a:srgbClr val="FF0000"/>
              </a:solidFill>
            </a:endParaRPr>
          </a:p>
        </p:txBody>
      </p:sp>
      <p:sp>
        <p:nvSpPr>
          <p:cNvPr id="8" name="Dikdörtgen 4"/>
          <p:cNvSpPr>
            <a:spLocks noChangeArrowheads="1"/>
          </p:cNvSpPr>
          <p:nvPr/>
        </p:nvSpPr>
        <p:spPr bwMode="auto">
          <a:xfrm>
            <a:off x="5976116" y="6503649"/>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9" name="AutoShape 11"/>
          <p:cNvSpPr>
            <a:spLocks noChangeArrowheads="1"/>
          </p:cNvSpPr>
          <p:nvPr/>
        </p:nvSpPr>
        <p:spPr bwMode="auto">
          <a:xfrm>
            <a:off x="110253" y="126742"/>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Eşkenar Üçgen </a:t>
            </a:r>
            <a:r>
              <a:rPr lang="tr-TR" b="1" dirty="0"/>
              <a:t>prizmanın tabana dik  olan 3 tane simetri  düzlemi vardır.</a:t>
            </a:r>
          </a:p>
          <a:p>
            <a:r>
              <a:rPr lang="tr-TR" b="1" dirty="0"/>
              <a:t>                (Bu simetri düzlemin </a:t>
            </a:r>
            <a:r>
              <a:rPr lang="tr-TR" b="1" dirty="0" smtClean="0"/>
              <a:t>2.sidir</a:t>
            </a:r>
            <a:r>
              <a:rPr lang="tr-TR" b="1" dirty="0"/>
              <a:t>.)</a:t>
            </a:r>
          </a:p>
        </p:txBody>
      </p:sp>
      <p:sp>
        <p:nvSpPr>
          <p:cNvPr id="10" name="AutoShape 11"/>
          <p:cNvSpPr>
            <a:spLocks noChangeArrowheads="1"/>
          </p:cNvSpPr>
          <p:nvPr/>
        </p:nvSpPr>
        <p:spPr bwMode="auto">
          <a:xfrm>
            <a:off x="4932040" y="145817"/>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Eşkenar Üçgen </a:t>
            </a:r>
            <a:r>
              <a:rPr lang="tr-TR" b="1" dirty="0"/>
              <a:t>prizmanın tabana dik  olan 3 tane simetri  düzlemi vardır.</a:t>
            </a:r>
          </a:p>
          <a:p>
            <a:r>
              <a:rPr lang="tr-TR" b="1" dirty="0"/>
              <a:t>                (Bu simetri düzlemin </a:t>
            </a:r>
            <a:r>
              <a:rPr lang="tr-TR" b="1" dirty="0" smtClean="0"/>
              <a:t>3.südür</a:t>
            </a:r>
            <a:r>
              <a:rPr lang="tr-TR" b="1" dirty="0"/>
              <a:t>.)</a:t>
            </a:r>
          </a:p>
        </p:txBody>
      </p:sp>
      <p:sp>
        <p:nvSpPr>
          <p:cNvPr id="11" name="Dikdörtgen Belirtme Çizgisi 10"/>
          <p:cNvSpPr/>
          <p:nvPr/>
        </p:nvSpPr>
        <p:spPr>
          <a:xfrm>
            <a:off x="3324321" y="5561856"/>
            <a:ext cx="2304256" cy="1296144"/>
          </a:xfrm>
          <a:prstGeom prst="wedgeRectCallout">
            <a:avLst>
              <a:gd name="adj1" fmla="val 16930"/>
              <a:gd name="adj2" fmla="val -643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PRİZMANIN SİMETRİ DÜZLEMLERİ</a:t>
            </a:r>
            <a:endParaRPr lang="tr-TR" sz="2000" b="1" dirty="0">
              <a:solidFill>
                <a:srgbClr val="FF0000"/>
              </a:solidFill>
            </a:endParaRPr>
          </a:p>
        </p:txBody>
      </p:sp>
    </p:spTree>
    <p:extLst>
      <p:ext uri="{BB962C8B-B14F-4D97-AF65-F5344CB8AC3E}">
        <p14:creationId xmlns:p14="http://schemas.microsoft.com/office/powerpoint/2010/main" val="116506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ppt_x</p:attrName>
                                        </p:attrNameLst>
                                      </p:cBhvr>
                                      <p:tavLst>
                                        <p:tav tm="0">
                                          <p:val>
                                            <p:strVal val="#ppt_x-.2"/>
                                          </p:val>
                                        </p:tav>
                                        <p:tav tm="100000">
                                          <p:val>
                                            <p:strVal val="#ppt_x"/>
                                          </p:val>
                                        </p:tav>
                                      </p:tavLst>
                                    </p:anim>
                                    <p:anim calcmode="lin" valueType="num">
                                      <p:cBhvr>
                                        <p:cTn id="1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ppt_x</p:attrName>
                                        </p:attrNameLst>
                                      </p:cBhvr>
                                      <p:tavLst>
                                        <p:tav tm="0">
                                          <p:val>
                                            <p:strVal val="#ppt_x-.2"/>
                                          </p:val>
                                        </p:tav>
                                        <p:tav tm="100000">
                                          <p:val>
                                            <p:strVal val="#ppt_x"/>
                                          </p:val>
                                        </p:tav>
                                      </p:tavLst>
                                    </p:anim>
                                    <p:anim calcmode="lin" valueType="num">
                                      <p:cBhvr>
                                        <p:cTn id="35"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611560" y="692696"/>
            <a:ext cx="7606249" cy="3416320"/>
          </a:xfrm>
          <a:prstGeom prst="rect">
            <a:avLst/>
          </a:prstGeom>
          <a:solidFill>
            <a:srgbClr val="FFCCFF"/>
          </a:solidFill>
          <a:ln>
            <a:solidFill>
              <a:srgbClr val="FF0000"/>
            </a:solidFill>
          </a:ln>
        </p:spPr>
        <p:txBody>
          <a:bodyPr wrap="none" rtlCol="0">
            <a:spAutoFit/>
          </a:bodyPr>
          <a:lstStyle/>
          <a:p>
            <a:pPr algn="ctr"/>
            <a:r>
              <a:rPr lang="tr-TR" sz="7200" b="1" dirty="0" smtClean="0">
                <a:solidFill>
                  <a:srgbClr val="FF0000"/>
                </a:solidFill>
              </a:rPr>
              <a:t>DÜZGÜN BEŞGEN</a:t>
            </a:r>
          </a:p>
          <a:p>
            <a:pPr algn="ctr"/>
            <a:r>
              <a:rPr lang="tr-TR" sz="7200" b="1" dirty="0" smtClean="0">
                <a:solidFill>
                  <a:srgbClr val="FF0000"/>
                </a:solidFill>
              </a:rPr>
              <a:t> PRİZMANIN </a:t>
            </a:r>
          </a:p>
          <a:p>
            <a:pPr algn="ctr"/>
            <a:r>
              <a:rPr lang="tr-TR" sz="7200" b="1" dirty="0" smtClean="0">
                <a:solidFill>
                  <a:srgbClr val="FF0000"/>
                </a:solidFill>
              </a:rPr>
              <a:t>SİMETRİ EKSENLERİ</a:t>
            </a:r>
            <a:endParaRPr lang="tr-TR" sz="7200" b="1" dirty="0">
              <a:solidFill>
                <a:srgbClr val="FF0000"/>
              </a:solidFill>
            </a:endParaRPr>
          </a:p>
        </p:txBody>
      </p:sp>
      <p:sp>
        <p:nvSpPr>
          <p:cNvPr id="3" name="Dikdörtgen 2"/>
          <p:cNvSpPr/>
          <p:nvPr/>
        </p:nvSpPr>
        <p:spPr>
          <a:xfrm>
            <a:off x="206826" y="4509120"/>
            <a:ext cx="8784976" cy="1631216"/>
          </a:xfrm>
          <a:prstGeom prst="rect">
            <a:avLst/>
          </a:prstGeom>
          <a:solidFill>
            <a:srgbClr val="FFCCFF">
              <a:alpha val="50196"/>
            </a:srgbClr>
          </a:solidFill>
          <a:ln>
            <a:solidFill>
              <a:srgbClr val="FF0000"/>
            </a:solidFill>
          </a:ln>
        </p:spPr>
        <p:txBody>
          <a:bodyPr wrap="square">
            <a:spAutoFit/>
          </a:bodyPr>
          <a:lstStyle/>
          <a:p>
            <a:r>
              <a:rPr lang="tr-TR" sz="2000" b="1" dirty="0" smtClean="0">
                <a:solidFill>
                  <a:srgbClr val="FF0000"/>
                </a:solidFill>
              </a:rPr>
              <a:t>DÜZGÜN BEŞGEN  </a:t>
            </a:r>
            <a:r>
              <a:rPr lang="tr-TR" sz="2000" b="1" dirty="0">
                <a:solidFill>
                  <a:srgbClr val="FF0000"/>
                </a:solidFill>
              </a:rPr>
              <a:t>PRİZMANIN SİMETRİ DÜZLEMLERİ:</a:t>
            </a:r>
          </a:p>
          <a:p>
            <a:r>
              <a:rPr lang="tr-TR" sz="2000" b="1" dirty="0" smtClean="0"/>
              <a:t>        	Düzgün beşgen </a:t>
            </a:r>
            <a:r>
              <a:rPr lang="tr-TR" sz="2000" b="1" dirty="0"/>
              <a:t>prizmanın </a:t>
            </a:r>
            <a:r>
              <a:rPr lang="tr-TR" sz="2000" b="1" dirty="0" smtClean="0"/>
              <a:t>6 </a:t>
            </a:r>
            <a:r>
              <a:rPr lang="tr-TR" sz="2000" b="1" dirty="0"/>
              <a:t>tane simetri düzlemi vardır. </a:t>
            </a:r>
            <a:r>
              <a:rPr lang="tr-TR" sz="2000" b="1" dirty="0" smtClean="0"/>
              <a:t>Bu simetri düzlemlerinin 5 tanesi tabana dik ve 1 tanesi tabana paraleldir. </a:t>
            </a:r>
          </a:p>
          <a:p>
            <a:r>
              <a:rPr lang="tr-TR" sz="2000" b="1" dirty="0"/>
              <a:t>	</a:t>
            </a:r>
            <a:r>
              <a:rPr lang="tr-TR" sz="2000" b="1" dirty="0" smtClean="0"/>
              <a:t>Düzgün </a:t>
            </a:r>
            <a:r>
              <a:rPr lang="tr-TR" sz="2000" b="1" dirty="0"/>
              <a:t>beşgen prizmanın </a:t>
            </a:r>
            <a:r>
              <a:rPr lang="tr-TR" sz="2000" b="1" dirty="0" smtClean="0"/>
              <a:t> 6 </a:t>
            </a:r>
            <a:r>
              <a:rPr lang="tr-TR" sz="2000" b="1" dirty="0"/>
              <a:t>tane simetri ekseni </a:t>
            </a:r>
            <a:r>
              <a:rPr lang="tr-TR" sz="2000" b="1" dirty="0" smtClean="0"/>
              <a:t>vardır. Bu simetri eksenlerinin 1 tanesi tabana dik,5 tanesi tabana paraleldir.</a:t>
            </a:r>
            <a:endParaRPr lang="tr-TR" sz="2000" b="1" dirty="0"/>
          </a:p>
        </p:txBody>
      </p:sp>
    </p:spTree>
    <p:extLst>
      <p:ext uri="{BB962C8B-B14F-4D97-AF65-F5344CB8AC3E}">
        <p14:creationId xmlns:p14="http://schemas.microsoft.com/office/powerpoint/2010/main" val="252391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908144" y="188640"/>
            <a:ext cx="7606249" cy="2308324"/>
          </a:xfrm>
          <a:prstGeom prst="rect">
            <a:avLst/>
          </a:prstGeom>
          <a:solidFill>
            <a:srgbClr val="FFCCFF"/>
          </a:solidFill>
          <a:ln>
            <a:solidFill>
              <a:srgbClr val="FF0000"/>
            </a:solidFill>
          </a:ln>
        </p:spPr>
        <p:txBody>
          <a:bodyPr wrap="none" rtlCol="0">
            <a:spAutoFit/>
          </a:bodyPr>
          <a:lstStyle/>
          <a:p>
            <a:pPr algn="ctr"/>
            <a:r>
              <a:rPr lang="tr-TR" sz="7200" b="1" dirty="0" smtClean="0">
                <a:solidFill>
                  <a:srgbClr val="FF0000"/>
                </a:solidFill>
              </a:rPr>
              <a:t>KÜP PRİZMANIN </a:t>
            </a:r>
          </a:p>
          <a:p>
            <a:pPr algn="ctr"/>
            <a:r>
              <a:rPr lang="tr-TR" sz="7200" b="1" dirty="0" smtClean="0">
                <a:solidFill>
                  <a:srgbClr val="FF0000"/>
                </a:solidFill>
              </a:rPr>
              <a:t>SİMETRİ EKSENLERİ</a:t>
            </a:r>
            <a:endParaRPr lang="tr-TR" sz="7200" b="1" dirty="0">
              <a:solidFill>
                <a:srgbClr val="FF0000"/>
              </a:solidFill>
            </a:endParaRPr>
          </a:p>
        </p:txBody>
      </p:sp>
      <p:sp>
        <p:nvSpPr>
          <p:cNvPr id="3" name="Dikdörtgen 2"/>
          <p:cNvSpPr/>
          <p:nvPr/>
        </p:nvSpPr>
        <p:spPr>
          <a:xfrm>
            <a:off x="107874" y="5445224"/>
            <a:ext cx="8856984" cy="1200329"/>
          </a:xfrm>
          <a:prstGeom prst="rect">
            <a:avLst/>
          </a:prstGeom>
          <a:solidFill>
            <a:srgbClr val="FFCCFF">
              <a:alpha val="30196"/>
            </a:srgbClr>
          </a:solidFill>
          <a:ln>
            <a:solidFill>
              <a:srgbClr val="FF0000"/>
            </a:solidFill>
          </a:ln>
        </p:spPr>
        <p:txBody>
          <a:bodyPr wrap="square">
            <a:spAutoFit/>
          </a:bodyPr>
          <a:lstStyle/>
          <a:p>
            <a:r>
              <a:rPr lang="tr-TR" sz="2400" b="1" dirty="0" smtClean="0">
                <a:solidFill>
                  <a:srgbClr val="FF0000"/>
                </a:solidFill>
              </a:rPr>
              <a:t>KÜP </a:t>
            </a:r>
            <a:r>
              <a:rPr lang="tr-TR" sz="2400" b="1" dirty="0">
                <a:solidFill>
                  <a:srgbClr val="FF0000"/>
                </a:solidFill>
              </a:rPr>
              <a:t>PRİZMANIN SİMETRİ DÜZLEMLERİ :</a:t>
            </a:r>
          </a:p>
          <a:p>
            <a:r>
              <a:rPr lang="tr-TR" sz="2400" b="1" dirty="0"/>
              <a:t>	</a:t>
            </a:r>
            <a:r>
              <a:rPr lang="tr-TR" sz="2400" b="1" dirty="0" smtClean="0"/>
              <a:t>Küp </a:t>
            </a:r>
            <a:r>
              <a:rPr lang="tr-TR" sz="2400" b="1" dirty="0"/>
              <a:t>prizmanın </a:t>
            </a:r>
            <a:r>
              <a:rPr lang="tr-TR" sz="2400" b="1" dirty="0" smtClean="0"/>
              <a:t>9 </a:t>
            </a:r>
            <a:r>
              <a:rPr lang="tr-TR" sz="2400" b="1" dirty="0"/>
              <a:t>tane simetri düzlemi vardır. </a:t>
            </a:r>
            <a:r>
              <a:rPr lang="tr-TR" sz="2400" b="1" dirty="0" smtClean="0"/>
              <a:t>Küp </a:t>
            </a:r>
            <a:r>
              <a:rPr lang="tr-TR" sz="2400" b="1" dirty="0"/>
              <a:t>prizmanın </a:t>
            </a:r>
            <a:r>
              <a:rPr lang="tr-TR" sz="2400" b="1" dirty="0" smtClean="0"/>
              <a:t>13 </a:t>
            </a:r>
            <a:r>
              <a:rPr lang="tr-TR" sz="2400" b="1" dirty="0"/>
              <a:t>tane simetri ekseni vardır.</a:t>
            </a:r>
          </a:p>
        </p:txBody>
      </p:sp>
      <p:sp>
        <p:nvSpPr>
          <p:cNvPr id="4" name="Dikdörtgen 3"/>
          <p:cNvSpPr/>
          <p:nvPr/>
        </p:nvSpPr>
        <p:spPr>
          <a:xfrm>
            <a:off x="107874" y="2780928"/>
            <a:ext cx="8856984" cy="2400657"/>
          </a:xfrm>
          <a:prstGeom prst="rect">
            <a:avLst/>
          </a:prstGeom>
          <a:ln>
            <a:solidFill>
              <a:srgbClr val="FF0000"/>
            </a:solidFill>
          </a:ln>
        </p:spPr>
        <p:txBody>
          <a:bodyPr wrap="square">
            <a:spAutoFit/>
          </a:bodyPr>
          <a:lstStyle/>
          <a:p>
            <a:r>
              <a:rPr lang="tr-TR" b="1" dirty="0"/>
              <a:t>Simetri, verilen bir şeklin katlama çizgisine göre veya doğruya göre katlandığında aynısının diğer tarafa eşit mesafede çıkmasıdır.  </a:t>
            </a:r>
            <a:endParaRPr lang="tr-TR" b="1" dirty="0" smtClean="0"/>
          </a:p>
          <a:p>
            <a:r>
              <a:rPr lang="tr-TR" b="1" dirty="0"/>
              <a:t>	</a:t>
            </a:r>
            <a:r>
              <a:rPr lang="tr-TR" b="1" dirty="0" smtClean="0"/>
              <a:t>Bu </a:t>
            </a:r>
            <a:r>
              <a:rPr lang="tr-TR" b="1" dirty="0"/>
              <a:t>katlama çizgisinden katladığında iki şekil birbirinin tam üstüne yapışacak yani tam denk </a:t>
            </a:r>
            <a:r>
              <a:rPr lang="tr-TR" b="1" dirty="0" smtClean="0"/>
              <a:t>gelecek. Yada </a:t>
            </a:r>
            <a:r>
              <a:rPr lang="tr-TR" b="1" dirty="0"/>
              <a:t>verilen şeklin, simetri aynasında yansıtıldığında aynadaki görüntüsü şeklin aynısı olur, işte bu görüntüye simetri denir.</a:t>
            </a:r>
            <a:br>
              <a:rPr lang="tr-TR" b="1" dirty="0"/>
            </a:br>
            <a:r>
              <a:rPr lang="tr-TR" b="1" dirty="0" smtClean="0"/>
              <a:t>	</a:t>
            </a:r>
            <a:r>
              <a:rPr lang="tr-TR" sz="2000" b="1" dirty="0" smtClean="0">
                <a:solidFill>
                  <a:srgbClr val="FF0000"/>
                </a:solidFill>
              </a:rPr>
              <a:t>Katlama </a:t>
            </a:r>
            <a:r>
              <a:rPr lang="tr-TR" sz="2000" b="1" dirty="0">
                <a:solidFill>
                  <a:srgbClr val="FF0000"/>
                </a:solidFill>
              </a:rPr>
              <a:t>çizgisine simetri ekseni </a:t>
            </a:r>
            <a:r>
              <a:rPr lang="tr-TR" sz="2000" b="1" dirty="0" smtClean="0">
                <a:solidFill>
                  <a:srgbClr val="FF0000"/>
                </a:solidFill>
              </a:rPr>
              <a:t>denir. Bir </a:t>
            </a:r>
            <a:r>
              <a:rPr lang="tr-TR" sz="2000" b="1" dirty="0">
                <a:solidFill>
                  <a:srgbClr val="FF0000"/>
                </a:solidFill>
              </a:rPr>
              <a:t>cismi iki eşit parçaya bölen çizgi. Bir simetride benzeş noktaların karşılıklı olarak aynı uzaklıkta bulundukları </a:t>
            </a:r>
            <a:r>
              <a:rPr lang="tr-TR" sz="2000" b="1" dirty="0" smtClean="0">
                <a:solidFill>
                  <a:srgbClr val="FF0000"/>
                </a:solidFill>
              </a:rPr>
              <a:t>doğrudur.</a:t>
            </a:r>
            <a:endParaRPr lang="tr-TR" sz="2000" b="1" dirty="0">
              <a:solidFill>
                <a:srgbClr val="FF0000"/>
              </a:solidFill>
            </a:endParaRPr>
          </a:p>
        </p:txBody>
      </p:sp>
    </p:spTree>
    <p:extLst>
      <p:ext uri="{BB962C8B-B14F-4D97-AF65-F5344CB8AC3E}">
        <p14:creationId xmlns:p14="http://schemas.microsoft.com/office/powerpoint/2010/main" val="187701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Belirtme Çizgisi 3"/>
          <p:cNvSpPr/>
          <p:nvPr/>
        </p:nvSpPr>
        <p:spPr>
          <a:xfrm>
            <a:off x="107504" y="116632"/>
            <a:ext cx="2304256" cy="1296144"/>
          </a:xfrm>
          <a:prstGeom prst="wedgeRectCallout">
            <a:avLst>
              <a:gd name="adj1" fmla="val 67672"/>
              <a:gd name="adj2" fmla="val -11171"/>
            </a:avLst>
          </a:prstGeom>
          <a:solidFill>
            <a:srgbClr val="92D05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PRİZMANIN SİMETRİ EKSENLERİ</a:t>
            </a:r>
          </a:p>
          <a:p>
            <a:pPr algn="ctr"/>
            <a:r>
              <a:rPr lang="tr-TR" sz="2000" b="1" dirty="0">
                <a:solidFill>
                  <a:srgbClr val="FF0000"/>
                </a:solidFill>
              </a:rPr>
              <a:t>1</a:t>
            </a:r>
          </a:p>
        </p:txBody>
      </p:sp>
      <p:pic>
        <p:nvPicPr>
          <p:cNvPr id="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124744"/>
            <a:ext cx="3701464" cy="5088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V="1">
            <a:off x="4550524" y="260648"/>
            <a:ext cx="0" cy="48245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Serbest Form 5"/>
          <p:cNvSpPr/>
          <p:nvPr/>
        </p:nvSpPr>
        <p:spPr>
          <a:xfrm>
            <a:off x="3043003" y="2878111"/>
            <a:ext cx="3087974" cy="1768840"/>
          </a:xfrm>
          <a:custGeom>
            <a:avLst/>
            <a:gdLst>
              <a:gd name="connsiteX0" fmla="*/ 3057994 w 3087974"/>
              <a:gd name="connsiteY0" fmla="*/ 794479 h 1768840"/>
              <a:gd name="connsiteX1" fmla="*/ 1499017 w 3087974"/>
              <a:gd name="connsiteY1" fmla="*/ 0 h 1768840"/>
              <a:gd name="connsiteX2" fmla="*/ 0 w 3087974"/>
              <a:gd name="connsiteY2" fmla="*/ 779489 h 1768840"/>
              <a:gd name="connsiteX3" fmla="*/ 659567 w 3087974"/>
              <a:gd name="connsiteY3" fmla="*/ 1768840 h 1768840"/>
              <a:gd name="connsiteX4" fmla="*/ 2518348 w 3087974"/>
              <a:gd name="connsiteY4" fmla="*/ 1753850 h 1768840"/>
              <a:gd name="connsiteX5" fmla="*/ 3087974 w 3087974"/>
              <a:gd name="connsiteY5" fmla="*/ 839450 h 1768840"/>
              <a:gd name="connsiteX6" fmla="*/ 3057994 w 3087974"/>
              <a:gd name="connsiteY6" fmla="*/ 794479 h 176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7974" h="1768840">
                <a:moveTo>
                  <a:pt x="3057994" y="794479"/>
                </a:moveTo>
                <a:lnTo>
                  <a:pt x="1499017" y="0"/>
                </a:lnTo>
                <a:lnTo>
                  <a:pt x="0" y="779489"/>
                </a:lnTo>
                <a:lnTo>
                  <a:pt x="659567" y="1768840"/>
                </a:lnTo>
                <a:lnTo>
                  <a:pt x="2518348" y="1753850"/>
                </a:lnTo>
                <a:lnTo>
                  <a:pt x="3087974" y="839450"/>
                </a:lnTo>
                <a:lnTo>
                  <a:pt x="3057994" y="794479"/>
                </a:lnTo>
                <a:close/>
              </a:path>
            </a:pathLst>
          </a:custGeom>
          <a:solidFill>
            <a:srgbClr val="FFFF00">
              <a:alpha val="3019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9" name="Düz Bağlayıcı 8"/>
          <p:cNvCxnSpPr>
            <a:stCxn id="6" idx="0"/>
          </p:cNvCxnSpPr>
          <p:nvPr/>
        </p:nvCxnSpPr>
        <p:spPr>
          <a:xfrm flipH="1">
            <a:off x="3347864" y="3672590"/>
            <a:ext cx="2753133" cy="4535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a:stCxn id="6" idx="4"/>
          </p:cNvCxnSpPr>
          <p:nvPr/>
        </p:nvCxnSpPr>
        <p:spPr>
          <a:xfrm flipH="1" flipV="1">
            <a:off x="3707904" y="3284984"/>
            <a:ext cx="1853447" cy="134697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V="1">
            <a:off x="3707904" y="3284984"/>
            <a:ext cx="1584176" cy="136196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Düz Bağlayıcı 19"/>
          <p:cNvCxnSpPr>
            <a:stCxn id="6" idx="1"/>
          </p:cNvCxnSpPr>
          <p:nvPr/>
        </p:nvCxnSpPr>
        <p:spPr>
          <a:xfrm>
            <a:off x="4542020" y="2878111"/>
            <a:ext cx="44970" cy="176884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Düz Bağlayıcı 22"/>
          <p:cNvCxnSpPr>
            <a:stCxn id="6" idx="2"/>
          </p:cNvCxnSpPr>
          <p:nvPr/>
        </p:nvCxnSpPr>
        <p:spPr>
          <a:xfrm>
            <a:off x="3043003" y="3657600"/>
            <a:ext cx="2825141" cy="468586"/>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Ok Bağlayıcısı 25"/>
          <p:cNvCxnSpPr>
            <a:stCxn id="6" idx="2"/>
          </p:cNvCxnSpPr>
          <p:nvPr/>
        </p:nvCxnSpPr>
        <p:spPr>
          <a:xfrm>
            <a:off x="3043003" y="3657600"/>
            <a:ext cx="4193293" cy="707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Metin kutusu 27"/>
          <p:cNvSpPr txBox="1"/>
          <p:nvPr/>
        </p:nvSpPr>
        <p:spPr>
          <a:xfrm>
            <a:off x="7301477" y="4180438"/>
            <a:ext cx="340158" cy="461665"/>
          </a:xfrm>
          <a:prstGeom prst="rect">
            <a:avLst/>
          </a:prstGeom>
          <a:noFill/>
        </p:spPr>
        <p:txBody>
          <a:bodyPr wrap="none" rtlCol="0">
            <a:spAutoFit/>
          </a:bodyPr>
          <a:lstStyle/>
          <a:p>
            <a:r>
              <a:rPr lang="tr-TR" sz="2400" b="1" dirty="0" smtClean="0"/>
              <a:t>1</a:t>
            </a:r>
            <a:endParaRPr lang="tr-TR" sz="2400" b="1" dirty="0"/>
          </a:p>
        </p:txBody>
      </p:sp>
      <p:cxnSp>
        <p:nvCxnSpPr>
          <p:cNvPr id="30" name="Düz Ok Bağlayıcısı 29"/>
          <p:cNvCxnSpPr/>
          <p:nvPr/>
        </p:nvCxnSpPr>
        <p:spPr>
          <a:xfrm flipH="1">
            <a:off x="2699792" y="3284984"/>
            <a:ext cx="2592288" cy="22322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Metin kutusu 31"/>
          <p:cNvSpPr txBox="1"/>
          <p:nvPr/>
        </p:nvSpPr>
        <p:spPr>
          <a:xfrm>
            <a:off x="2359634" y="5472262"/>
            <a:ext cx="340158" cy="461665"/>
          </a:xfrm>
          <a:prstGeom prst="rect">
            <a:avLst/>
          </a:prstGeom>
          <a:noFill/>
        </p:spPr>
        <p:txBody>
          <a:bodyPr wrap="none" rtlCol="0">
            <a:spAutoFit/>
          </a:bodyPr>
          <a:lstStyle/>
          <a:p>
            <a:r>
              <a:rPr lang="tr-TR" sz="2400" b="1" dirty="0" smtClean="0"/>
              <a:t>2</a:t>
            </a:r>
            <a:endParaRPr lang="tr-TR" sz="2400" b="1" dirty="0"/>
          </a:p>
        </p:txBody>
      </p:sp>
      <p:cxnSp>
        <p:nvCxnSpPr>
          <p:cNvPr id="34" name="Düz Ok Bağlayıcısı 33"/>
          <p:cNvCxnSpPr/>
          <p:nvPr/>
        </p:nvCxnSpPr>
        <p:spPr>
          <a:xfrm flipV="1">
            <a:off x="3347864" y="3501008"/>
            <a:ext cx="3888432" cy="6251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Metin kutusu 35"/>
          <p:cNvSpPr txBox="1"/>
          <p:nvPr/>
        </p:nvSpPr>
        <p:spPr>
          <a:xfrm>
            <a:off x="7301477" y="3232747"/>
            <a:ext cx="340158" cy="461665"/>
          </a:xfrm>
          <a:prstGeom prst="rect">
            <a:avLst/>
          </a:prstGeom>
          <a:noFill/>
        </p:spPr>
        <p:txBody>
          <a:bodyPr wrap="none" rtlCol="0">
            <a:spAutoFit/>
          </a:bodyPr>
          <a:lstStyle/>
          <a:p>
            <a:r>
              <a:rPr lang="tr-TR" sz="2400" b="1" dirty="0" smtClean="0"/>
              <a:t>3</a:t>
            </a:r>
            <a:endParaRPr lang="tr-TR" sz="2400" b="1" dirty="0"/>
          </a:p>
        </p:txBody>
      </p:sp>
      <p:cxnSp>
        <p:nvCxnSpPr>
          <p:cNvPr id="38" name="Düz Ok Bağlayıcısı 37"/>
          <p:cNvCxnSpPr/>
          <p:nvPr/>
        </p:nvCxnSpPr>
        <p:spPr>
          <a:xfrm>
            <a:off x="3707904" y="3284984"/>
            <a:ext cx="3024336" cy="22322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Metin kutusu 39"/>
          <p:cNvSpPr txBox="1"/>
          <p:nvPr/>
        </p:nvSpPr>
        <p:spPr>
          <a:xfrm>
            <a:off x="6795301" y="5286399"/>
            <a:ext cx="340158" cy="461665"/>
          </a:xfrm>
          <a:prstGeom prst="rect">
            <a:avLst/>
          </a:prstGeom>
          <a:noFill/>
        </p:spPr>
        <p:txBody>
          <a:bodyPr wrap="none" rtlCol="0">
            <a:spAutoFit/>
          </a:bodyPr>
          <a:lstStyle/>
          <a:p>
            <a:r>
              <a:rPr lang="tr-TR" sz="2400" b="1" dirty="0" smtClean="0"/>
              <a:t>4</a:t>
            </a:r>
            <a:endParaRPr lang="tr-TR" sz="2400" b="1" dirty="0"/>
          </a:p>
        </p:txBody>
      </p:sp>
      <p:cxnSp>
        <p:nvCxnSpPr>
          <p:cNvPr id="42" name="Düz Ok Bağlayıcısı 41"/>
          <p:cNvCxnSpPr>
            <a:stCxn id="6" idx="1"/>
          </p:cNvCxnSpPr>
          <p:nvPr/>
        </p:nvCxnSpPr>
        <p:spPr>
          <a:xfrm>
            <a:off x="4542020" y="2878111"/>
            <a:ext cx="0" cy="35752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Metin kutusu 43"/>
          <p:cNvSpPr txBox="1"/>
          <p:nvPr/>
        </p:nvSpPr>
        <p:spPr>
          <a:xfrm>
            <a:off x="4586990" y="6358196"/>
            <a:ext cx="340158" cy="461665"/>
          </a:xfrm>
          <a:prstGeom prst="rect">
            <a:avLst/>
          </a:prstGeom>
          <a:noFill/>
        </p:spPr>
        <p:txBody>
          <a:bodyPr wrap="none" rtlCol="0">
            <a:spAutoFit/>
          </a:bodyPr>
          <a:lstStyle/>
          <a:p>
            <a:r>
              <a:rPr lang="tr-TR" sz="2400" b="1" dirty="0" smtClean="0"/>
              <a:t>5</a:t>
            </a:r>
            <a:endParaRPr lang="tr-TR" sz="2400" b="1" dirty="0"/>
          </a:p>
        </p:txBody>
      </p:sp>
      <p:sp>
        <p:nvSpPr>
          <p:cNvPr id="45" name="Metin kutusu 44"/>
          <p:cNvSpPr txBox="1"/>
          <p:nvPr/>
        </p:nvSpPr>
        <p:spPr>
          <a:xfrm>
            <a:off x="4634627" y="237499"/>
            <a:ext cx="340158" cy="461665"/>
          </a:xfrm>
          <a:prstGeom prst="rect">
            <a:avLst/>
          </a:prstGeom>
          <a:noFill/>
        </p:spPr>
        <p:txBody>
          <a:bodyPr wrap="none" rtlCol="0">
            <a:spAutoFit/>
          </a:bodyPr>
          <a:lstStyle/>
          <a:p>
            <a:r>
              <a:rPr lang="tr-TR" sz="2400" b="1" dirty="0" smtClean="0"/>
              <a:t>6</a:t>
            </a:r>
            <a:endParaRPr lang="tr-TR" sz="2400" b="1" dirty="0"/>
          </a:p>
        </p:txBody>
      </p:sp>
      <p:sp>
        <p:nvSpPr>
          <p:cNvPr id="22" name="Dikdörtgen Belirtme Çizgisi 21"/>
          <p:cNvSpPr/>
          <p:nvPr/>
        </p:nvSpPr>
        <p:spPr>
          <a:xfrm>
            <a:off x="6588224" y="138922"/>
            <a:ext cx="2445017" cy="1296143"/>
          </a:xfrm>
          <a:prstGeom prst="wedgeRectCallout">
            <a:avLst>
              <a:gd name="adj1" fmla="val -132767"/>
              <a:gd name="adj2" fmla="val -44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1  tane simetri ekseni vardır.</a:t>
            </a:r>
          </a:p>
        </p:txBody>
      </p:sp>
      <p:sp>
        <p:nvSpPr>
          <p:cNvPr id="24" name="Dikdörtgen Belirtme Çizgisi 23"/>
          <p:cNvSpPr/>
          <p:nvPr/>
        </p:nvSpPr>
        <p:spPr>
          <a:xfrm>
            <a:off x="267920" y="3859269"/>
            <a:ext cx="2445017" cy="1505880"/>
          </a:xfrm>
          <a:prstGeom prst="wedgeRectCallout">
            <a:avLst>
              <a:gd name="adj1" fmla="val 72619"/>
              <a:gd name="adj2" fmla="val -4204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paralel  olan 1  tane simetri düzlemi vardır.</a:t>
            </a:r>
          </a:p>
        </p:txBody>
      </p:sp>
      <p:sp>
        <p:nvSpPr>
          <p:cNvPr id="25" name="Oval 24"/>
          <p:cNvSpPr/>
          <p:nvPr/>
        </p:nvSpPr>
        <p:spPr>
          <a:xfrm>
            <a:off x="4469551" y="379916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Metin kutusu 2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26578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ppt_x"/>
                                          </p:val>
                                        </p:tav>
                                        <p:tav tm="100000">
                                          <p:val>
                                            <p:strVal val="#ppt_x"/>
                                          </p:val>
                                        </p:tav>
                                      </p:tavLst>
                                    </p:anim>
                                    <p:anim calcmode="lin" valueType="num">
                                      <p:cBhvr additive="base">
                                        <p:cTn id="7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additive="base">
                                        <p:cTn id="81" dur="500" fill="hold"/>
                                        <p:tgtEl>
                                          <p:spTgt spid="32"/>
                                        </p:tgtEl>
                                        <p:attrNameLst>
                                          <p:attrName>ppt_x</p:attrName>
                                        </p:attrNameLst>
                                      </p:cBhvr>
                                      <p:tavLst>
                                        <p:tav tm="0">
                                          <p:val>
                                            <p:strVal val="#ppt_x"/>
                                          </p:val>
                                        </p:tav>
                                        <p:tav tm="100000">
                                          <p:val>
                                            <p:strVal val="#ppt_x"/>
                                          </p:val>
                                        </p:tav>
                                      </p:tavLst>
                                    </p:anim>
                                    <p:anim calcmode="lin" valueType="num">
                                      <p:cBhvr additive="base">
                                        <p:cTn id="8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36"/>
                                        </p:tgtEl>
                                        <p:attrNameLst>
                                          <p:attrName>style.visibility</p:attrName>
                                        </p:attrNameLst>
                                      </p:cBhvr>
                                      <p:to>
                                        <p:strVal val="visible"/>
                                      </p:to>
                                    </p:set>
                                    <p:anim calcmode="lin" valueType="num">
                                      <p:cBhvr additive="base">
                                        <p:cTn id="93" dur="500" fill="hold"/>
                                        <p:tgtEl>
                                          <p:spTgt spid="36"/>
                                        </p:tgtEl>
                                        <p:attrNameLst>
                                          <p:attrName>ppt_x</p:attrName>
                                        </p:attrNameLst>
                                      </p:cBhvr>
                                      <p:tavLst>
                                        <p:tav tm="0">
                                          <p:val>
                                            <p:strVal val="#ppt_x"/>
                                          </p:val>
                                        </p:tav>
                                        <p:tav tm="100000">
                                          <p:val>
                                            <p:strVal val="#ppt_x"/>
                                          </p:val>
                                        </p:tav>
                                      </p:tavLst>
                                    </p:anim>
                                    <p:anim calcmode="lin" valueType="num">
                                      <p:cBhvr additive="base">
                                        <p:cTn id="9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additive="base">
                                        <p:cTn id="99" dur="500" fill="hold"/>
                                        <p:tgtEl>
                                          <p:spTgt spid="38"/>
                                        </p:tgtEl>
                                        <p:attrNameLst>
                                          <p:attrName>ppt_x</p:attrName>
                                        </p:attrNameLst>
                                      </p:cBhvr>
                                      <p:tavLst>
                                        <p:tav tm="0">
                                          <p:val>
                                            <p:strVal val="#ppt_x"/>
                                          </p:val>
                                        </p:tav>
                                        <p:tav tm="100000">
                                          <p:val>
                                            <p:strVal val="#ppt_x"/>
                                          </p:val>
                                        </p:tav>
                                      </p:tavLst>
                                    </p:anim>
                                    <p:anim calcmode="lin" valueType="num">
                                      <p:cBhvr additive="base">
                                        <p:cTn id="10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500" fill="hold"/>
                                        <p:tgtEl>
                                          <p:spTgt spid="40"/>
                                        </p:tgtEl>
                                        <p:attrNameLst>
                                          <p:attrName>ppt_x</p:attrName>
                                        </p:attrNameLst>
                                      </p:cBhvr>
                                      <p:tavLst>
                                        <p:tav tm="0">
                                          <p:val>
                                            <p:strVal val="#ppt_x"/>
                                          </p:val>
                                        </p:tav>
                                        <p:tav tm="100000">
                                          <p:val>
                                            <p:strVal val="#ppt_x"/>
                                          </p:val>
                                        </p:tav>
                                      </p:tavLst>
                                    </p:anim>
                                    <p:anim calcmode="lin" valueType="num">
                                      <p:cBhvr additive="base">
                                        <p:cTn id="10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nodeType="clickEffect">
                                  <p:stCondLst>
                                    <p:cond delay="0"/>
                                  </p:stCondLst>
                                  <p:childTnLst>
                                    <p:set>
                                      <p:cBhvr>
                                        <p:cTn id="110" dur="1" fill="hold">
                                          <p:stCondLst>
                                            <p:cond delay="0"/>
                                          </p:stCondLst>
                                        </p:cTn>
                                        <p:tgtEl>
                                          <p:spTgt spid="42"/>
                                        </p:tgtEl>
                                        <p:attrNameLst>
                                          <p:attrName>style.visibility</p:attrName>
                                        </p:attrNameLst>
                                      </p:cBhvr>
                                      <p:to>
                                        <p:strVal val="visible"/>
                                      </p:to>
                                    </p:set>
                                    <p:anim calcmode="lin" valueType="num">
                                      <p:cBhvr additive="base">
                                        <p:cTn id="111" dur="500" fill="hold"/>
                                        <p:tgtEl>
                                          <p:spTgt spid="42"/>
                                        </p:tgtEl>
                                        <p:attrNameLst>
                                          <p:attrName>ppt_x</p:attrName>
                                        </p:attrNameLst>
                                      </p:cBhvr>
                                      <p:tavLst>
                                        <p:tav tm="0">
                                          <p:val>
                                            <p:strVal val="#ppt_x"/>
                                          </p:val>
                                        </p:tav>
                                        <p:tav tm="100000">
                                          <p:val>
                                            <p:strVal val="#ppt_x"/>
                                          </p:val>
                                        </p:tav>
                                      </p:tavLst>
                                    </p:anim>
                                    <p:anim calcmode="lin" valueType="num">
                                      <p:cBhvr additive="base">
                                        <p:cTn id="11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44"/>
                                        </p:tgtEl>
                                        <p:attrNameLst>
                                          <p:attrName>style.visibility</p:attrName>
                                        </p:attrNameLst>
                                      </p:cBhvr>
                                      <p:to>
                                        <p:strVal val="visible"/>
                                      </p:to>
                                    </p:set>
                                    <p:anim calcmode="lin" valueType="num">
                                      <p:cBhvr additive="base">
                                        <p:cTn id="117" dur="500" fill="hold"/>
                                        <p:tgtEl>
                                          <p:spTgt spid="44"/>
                                        </p:tgtEl>
                                        <p:attrNameLst>
                                          <p:attrName>ppt_x</p:attrName>
                                        </p:attrNameLst>
                                      </p:cBhvr>
                                      <p:tavLst>
                                        <p:tav tm="0">
                                          <p:val>
                                            <p:strVal val="#ppt_x"/>
                                          </p:val>
                                        </p:tav>
                                        <p:tav tm="100000">
                                          <p:val>
                                            <p:strVal val="#ppt_x"/>
                                          </p:val>
                                        </p:tav>
                                      </p:tavLst>
                                    </p:anim>
                                    <p:anim calcmode="lin" valueType="num">
                                      <p:cBhvr additive="base">
                                        <p:cTn id="11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45"/>
                                        </p:tgtEl>
                                        <p:attrNameLst>
                                          <p:attrName>style.visibility</p:attrName>
                                        </p:attrNameLst>
                                      </p:cBhvr>
                                      <p:to>
                                        <p:strVal val="visible"/>
                                      </p:to>
                                    </p:set>
                                    <p:anim calcmode="lin" valueType="num">
                                      <p:cBhvr additive="base">
                                        <p:cTn id="123" dur="500" fill="hold"/>
                                        <p:tgtEl>
                                          <p:spTgt spid="45"/>
                                        </p:tgtEl>
                                        <p:attrNameLst>
                                          <p:attrName>ppt_x</p:attrName>
                                        </p:attrNameLst>
                                      </p:cBhvr>
                                      <p:tavLst>
                                        <p:tav tm="0">
                                          <p:val>
                                            <p:strVal val="#ppt_x"/>
                                          </p:val>
                                        </p:tav>
                                        <p:tav tm="100000">
                                          <p:val>
                                            <p:strVal val="#ppt_x"/>
                                          </p:val>
                                        </p:tav>
                                      </p:tavLst>
                                    </p:anim>
                                    <p:anim calcmode="lin" valueType="num">
                                      <p:cBhvr additive="base">
                                        <p:cTn id="12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22"/>
                                        </p:tgtEl>
                                        <p:attrNameLst>
                                          <p:attrName>style.visibility</p:attrName>
                                        </p:attrNameLst>
                                      </p:cBhvr>
                                      <p:to>
                                        <p:strVal val="visible"/>
                                      </p:to>
                                    </p:set>
                                    <p:animEffect transition="in" filter="fade">
                                      <p:cBhvr>
                                        <p:cTn id="129" dur="1000"/>
                                        <p:tgtEl>
                                          <p:spTgt spid="22"/>
                                        </p:tgtEl>
                                      </p:cBhvr>
                                    </p:animEffect>
                                    <p:anim calcmode="lin" valueType="num">
                                      <p:cBhvr>
                                        <p:cTn id="130" dur="1000" fill="hold"/>
                                        <p:tgtEl>
                                          <p:spTgt spid="22"/>
                                        </p:tgtEl>
                                        <p:attrNameLst>
                                          <p:attrName>ppt_x</p:attrName>
                                        </p:attrNameLst>
                                      </p:cBhvr>
                                      <p:tavLst>
                                        <p:tav tm="0">
                                          <p:val>
                                            <p:strVal val="#ppt_x"/>
                                          </p:val>
                                        </p:tav>
                                        <p:tav tm="100000">
                                          <p:val>
                                            <p:strVal val="#ppt_x"/>
                                          </p:val>
                                        </p:tav>
                                      </p:tavLst>
                                    </p:anim>
                                    <p:anim calcmode="lin" valueType="num">
                                      <p:cBhvr>
                                        <p:cTn id="1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grpId="0" nodeType="clickEffect">
                                  <p:stCondLst>
                                    <p:cond delay="0"/>
                                  </p:stCondLst>
                                  <p:childTnLst>
                                    <p:set>
                                      <p:cBhvr>
                                        <p:cTn id="135" dur="1" fill="hold">
                                          <p:stCondLst>
                                            <p:cond delay="0"/>
                                          </p:stCondLst>
                                        </p:cTn>
                                        <p:tgtEl>
                                          <p:spTgt spid="25"/>
                                        </p:tgtEl>
                                        <p:attrNameLst>
                                          <p:attrName>style.visibility</p:attrName>
                                        </p:attrNameLst>
                                      </p:cBhvr>
                                      <p:to>
                                        <p:strVal val="visible"/>
                                      </p:to>
                                    </p:set>
                                    <p:animEffect transition="in" filter="fade">
                                      <p:cBhvr>
                                        <p:cTn id="136" dur="1000"/>
                                        <p:tgtEl>
                                          <p:spTgt spid="25"/>
                                        </p:tgtEl>
                                      </p:cBhvr>
                                    </p:animEffect>
                                    <p:anim calcmode="lin" valueType="num">
                                      <p:cBhvr>
                                        <p:cTn id="137" dur="1000" fill="hold"/>
                                        <p:tgtEl>
                                          <p:spTgt spid="25"/>
                                        </p:tgtEl>
                                        <p:attrNameLst>
                                          <p:attrName>ppt_x</p:attrName>
                                        </p:attrNameLst>
                                      </p:cBhvr>
                                      <p:tavLst>
                                        <p:tav tm="0">
                                          <p:val>
                                            <p:strVal val="#ppt_x"/>
                                          </p:val>
                                        </p:tav>
                                        <p:tav tm="100000">
                                          <p:val>
                                            <p:strVal val="#ppt_x"/>
                                          </p:val>
                                        </p:tav>
                                      </p:tavLst>
                                    </p:anim>
                                    <p:anim calcmode="lin" valueType="num">
                                      <p:cBhvr>
                                        <p:cTn id="13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fade">
                                      <p:cBhvr>
                                        <p:cTn id="143" dur="1000"/>
                                        <p:tgtEl>
                                          <p:spTgt spid="24"/>
                                        </p:tgtEl>
                                      </p:cBhvr>
                                    </p:animEffect>
                                    <p:anim calcmode="lin" valueType="num">
                                      <p:cBhvr>
                                        <p:cTn id="144" dur="1000" fill="hold"/>
                                        <p:tgtEl>
                                          <p:spTgt spid="24"/>
                                        </p:tgtEl>
                                        <p:attrNameLst>
                                          <p:attrName>ppt_x</p:attrName>
                                        </p:attrNameLst>
                                      </p:cBhvr>
                                      <p:tavLst>
                                        <p:tav tm="0">
                                          <p:val>
                                            <p:strVal val="#ppt_x"/>
                                          </p:val>
                                        </p:tav>
                                        <p:tav tm="100000">
                                          <p:val>
                                            <p:strVal val="#ppt_x"/>
                                          </p:val>
                                        </p:tav>
                                      </p:tavLst>
                                    </p:anim>
                                    <p:anim calcmode="lin" valueType="num">
                                      <p:cBhvr>
                                        <p:cTn id="1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8" grpId="0"/>
      <p:bldP spid="32" grpId="0"/>
      <p:bldP spid="36" grpId="0"/>
      <p:bldP spid="40" grpId="0"/>
      <p:bldP spid="44" grpId="0"/>
      <p:bldP spid="45" grpId="0"/>
      <p:bldP spid="22" grpId="0" animBg="1"/>
      <p:bldP spid="24" grpId="0" animBg="1"/>
      <p:bldP spid="2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Belirtme Çizgisi 3"/>
          <p:cNvSpPr/>
          <p:nvPr/>
        </p:nvSpPr>
        <p:spPr>
          <a:xfrm>
            <a:off x="179512" y="120333"/>
            <a:ext cx="2520280" cy="1296144"/>
          </a:xfrm>
          <a:prstGeom prst="wedgeRectCallout">
            <a:avLst>
              <a:gd name="adj1" fmla="val 57505"/>
              <a:gd name="adj2" fmla="val -770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PRİZMANIN SİMETRİ EKSENLERİ</a:t>
            </a:r>
          </a:p>
          <a:p>
            <a:pPr algn="ctr"/>
            <a:r>
              <a:rPr lang="tr-TR" sz="2000" b="1" dirty="0" smtClean="0">
                <a:solidFill>
                  <a:srgbClr val="FF0000"/>
                </a:solidFill>
              </a:rPr>
              <a:t>2</a:t>
            </a:r>
            <a:endParaRPr lang="tr-TR" sz="2000" b="1" dirty="0">
              <a:solidFill>
                <a:srgbClr val="FF0000"/>
              </a:solidFill>
            </a:endParaRPr>
          </a:p>
        </p:txBody>
      </p:sp>
      <p:pic>
        <p:nvPicPr>
          <p:cNvPr id="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980728"/>
            <a:ext cx="3701464" cy="5088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3549450" y="1823333"/>
            <a:ext cx="2833141" cy="3402767"/>
          </a:xfrm>
          <a:custGeom>
            <a:avLst/>
            <a:gdLst>
              <a:gd name="connsiteX0" fmla="*/ 2833141 w 2848131"/>
              <a:gd name="connsiteY0" fmla="*/ 0 h 3402767"/>
              <a:gd name="connsiteX1" fmla="*/ 2848131 w 2848131"/>
              <a:gd name="connsiteY1" fmla="*/ 2893101 h 3402767"/>
              <a:gd name="connsiteX2" fmla="*/ 0 w 2848131"/>
              <a:gd name="connsiteY2" fmla="*/ 3402767 h 3402767"/>
              <a:gd name="connsiteX3" fmla="*/ 74950 w 2848131"/>
              <a:gd name="connsiteY3" fmla="*/ 554636 h 3402767"/>
              <a:gd name="connsiteX4" fmla="*/ 2833141 w 2848131"/>
              <a:gd name="connsiteY4" fmla="*/ 0 h 3402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8131" h="3402767">
                <a:moveTo>
                  <a:pt x="2833141" y="0"/>
                </a:moveTo>
                <a:cubicBezTo>
                  <a:pt x="2838138" y="964367"/>
                  <a:pt x="2843134" y="1928734"/>
                  <a:pt x="2848131" y="2893101"/>
                </a:cubicBezTo>
                <a:lnTo>
                  <a:pt x="0" y="3402767"/>
                </a:lnTo>
                <a:lnTo>
                  <a:pt x="74950" y="554636"/>
                </a:lnTo>
                <a:lnTo>
                  <a:pt x="2833141" y="0"/>
                </a:lnTo>
                <a:close/>
              </a:path>
            </a:pathLst>
          </a:custGeom>
          <a:solidFill>
            <a:srgbClr val="FFC000">
              <a:alpha val="3019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Ok Bağlayıcısı 6"/>
          <p:cNvCxnSpPr/>
          <p:nvPr/>
        </p:nvCxnSpPr>
        <p:spPr>
          <a:xfrm flipV="1">
            <a:off x="2699792" y="2996952"/>
            <a:ext cx="4968552" cy="10081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Dikdörtgen Belirtme Çizgisi 7"/>
          <p:cNvSpPr/>
          <p:nvPr/>
        </p:nvSpPr>
        <p:spPr>
          <a:xfrm>
            <a:off x="171725" y="5085185"/>
            <a:ext cx="2816099" cy="1601628"/>
          </a:xfrm>
          <a:prstGeom prst="wedgeRectCallout">
            <a:avLst>
              <a:gd name="adj1" fmla="val 69957"/>
              <a:gd name="adj2" fmla="val -4204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5  tane simetri düzlemi vardır.</a:t>
            </a:r>
          </a:p>
          <a:p>
            <a:pPr algn="ctr"/>
            <a:r>
              <a:rPr lang="tr-TR" sz="2000" b="1" dirty="0" smtClean="0">
                <a:solidFill>
                  <a:srgbClr val="FF0000"/>
                </a:solidFill>
              </a:rPr>
              <a:t>1.Simetri düzlemi</a:t>
            </a:r>
          </a:p>
        </p:txBody>
      </p:sp>
      <p:sp>
        <p:nvSpPr>
          <p:cNvPr id="9" name="Dikdörtgen Belirtme Çizgisi 8"/>
          <p:cNvSpPr/>
          <p:nvPr/>
        </p:nvSpPr>
        <p:spPr>
          <a:xfrm>
            <a:off x="6588224" y="138922"/>
            <a:ext cx="2445017" cy="1561886"/>
          </a:xfrm>
          <a:prstGeom prst="wedgeRectCallout">
            <a:avLst>
              <a:gd name="adj1" fmla="val -10149"/>
              <a:gd name="adj2" fmla="val 13507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paralel olan 5  tane simetri ekseni vardır.</a:t>
            </a:r>
          </a:p>
          <a:p>
            <a:pPr algn="ctr"/>
            <a:r>
              <a:rPr lang="tr-TR" sz="2000" b="1" dirty="0" smtClean="0">
                <a:solidFill>
                  <a:srgbClr val="FF0000"/>
                </a:solidFill>
              </a:rPr>
              <a:t>1.Simetri ekseni</a:t>
            </a:r>
          </a:p>
        </p:txBody>
      </p:sp>
      <p:cxnSp>
        <p:nvCxnSpPr>
          <p:cNvPr id="11" name="Düz Bağlayıcı 10"/>
          <p:cNvCxnSpPr>
            <a:stCxn id="8" idx="4"/>
          </p:cNvCxnSpPr>
          <p:nvPr/>
        </p:nvCxnSpPr>
        <p:spPr>
          <a:xfrm flipV="1">
            <a:off x="3549833" y="1823333"/>
            <a:ext cx="2832758" cy="33892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a:stCxn id="6" idx="1"/>
            <a:endCxn id="6" idx="3"/>
          </p:cNvCxnSpPr>
          <p:nvPr/>
        </p:nvCxnSpPr>
        <p:spPr>
          <a:xfrm flipH="1" flipV="1">
            <a:off x="3624006" y="2377969"/>
            <a:ext cx="2758585" cy="2338465"/>
          </a:xfrm>
          <a:prstGeom prst="line">
            <a:avLst/>
          </a:prstGeom>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3441438" y="3735701"/>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Oval 26"/>
          <p:cNvSpPr/>
          <p:nvPr/>
        </p:nvSpPr>
        <p:spPr>
          <a:xfrm>
            <a:off x="6274579" y="3135059"/>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Oval 27"/>
          <p:cNvSpPr/>
          <p:nvPr/>
        </p:nvSpPr>
        <p:spPr>
          <a:xfrm>
            <a:off x="4858200" y="3421187"/>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Metin kutusu 13"/>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980453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ppt_x"/>
                                          </p:val>
                                        </p:tav>
                                        <p:tav tm="100000">
                                          <p:val>
                                            <p:strVal val="#ppt_x"/>
                                          </p:val>
                                        </p:tav>
                                      </p:tavLst>
                                    </p:anim>
                                    <p:anim calcmode="lin" valueType="num">
                                      <p:cBhvr additive="base">
                                        <p:cTn id="6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1000"/>
                                        <p:tgtEl>
                                          <p:spTgt spid="8"/>
                                        </p:tgtEl>
                                      </p:cBhvr>
                                    </p:animEffect>
                                    <p:anim calcmode="lin" valueType="num">
                                      <p:cBhvr>
                                        <p:cTn id="69" dur="1000" fill="hold"/>
                                        <p:tgtEl>
                                          <p:spTgt spid="8"/>
                                        </p:tgtEl>
                                        <p:attrNameLst>
                                          <p:attrName>ppt_x</p:attrName>
                                        </p:attrNameLst>
                                      </p:cBhvr>
                                      <p:tavLst>
                                        <p:tav tm="0">
                                          <p:val>
                                            <p:strVal val="#ppt_x"/>
                                          </p:val>
                                        </p:tav>
                                        <p:tav tm="100000">
                                          <p:val>
                                            <p:strVal val="#ppt_x"/>
                                          </p:val>
                                        </p:tav>
                                      </p:tavLst>
                                    </p:anim>
                                    <p:anim calcmode="lin" valueType="num">
                                      <p:cBhvr>
                                        <p:cTn id="7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1000"/>
                                        <p:tgtEl>
                                          <p:spTgt spid="9"/>
                                        </p:tgtEl>
                                      </p:cBhvr>
                                    </p:animEffect>
                                    <p:anim calcmode="lin" valueType="num">
                                      <p:cBhvr>
                                        <p:cTn id="76" dur="1000" fill="hold"/>
                                        <p:tgtEl>
                                          <p:spTgt spid="9"/>
                                        </p:tgtEl>
                                        <p:attrNameLst>
                                          <p:attrName>ppt_x</p:attrName>
                                        </p:attrNameLst>
                                      </p:cBhvr>
                                      <p:tavLst>
                                        <p:tav tm="0">
                                          <p:val>
                                            <p:strVal val="#ppt_x"/>
                                          </p:val>
                                        </p:tav>
                                        <p:tav tm="100000">
                                          <p:val>
                                            <p:strVal val="#ppt_x"/>
                                          </p:val>
                                        </p:tav>
                                      </p:tavLst>
                                    </p:anim>
                                    <p:anim calcmode="lin" valueType="num">
                                      <p:cBhvr>
                                        <p:cTn id="7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26" grpId="0" animBg="1"/>
      <p:bldP spid="27" grpId="0" animBg="1"/>
      <p:bldP spid="2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9194" y="1027501"/>
            <a:ext cx="3701464" cy="5088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Serbest Form 14"/>
          <p:cNvSpPr/>
          <p:nvPr/>
        </p:nvSpPr>
        <p:spPr>
          <a:xfrm>
            <a:off x="4355976" y="1543986"/>
            <a:ext cx="1753849" cy="4392118"/>
          </a:xfrm>
          <a:custGeom>
            <a:avLst/>
            <a:gdLst>
              <a:gd name="connsiteX0" fmla="*/ 1708879 w 1753849"/>
              <a:gd name="connsiteY0" fmla="*/ 4392118 h 4392118"/>
              <a:gd name="connsiteX1" fmla="*/ 1753849 w 1753849"/>
              <a:gd name="connsiteY1" fmla="*/ 1469036 h 4392118"/>
              <a:gd name="connsiteX2" fmla="*/ 0 w 1753849"/>
              <a:gd name="connsiteY2" fmla="*/ 0 h 4392118"/>
              <a:gd name="connsiteX3" fmla="*/ 59961 w 1753849"/>
              <a:gd name="connsiteY3" fmla="*/ 2953063 h 4392118"/>
              <a:gd name="connsiteX4" fmla="*/ 1708879 w 1753849"/>
              <a:gd name="connsiteY4" fmla="*/ 4392118 h 439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3849" h="4392118">
                <a:moveTo>
                  <a:pt x="1708879" y="4392118"/>
                </a:moveTo>
                <a:lnTo>
                  <a:pt x="1753849" y="1469036"/>
                </a:lnTo>
                <a:lnTo>
                  <a:pt x="0" y="0"/>
                </a:lnTo>
                <a:lnTo>
                  <a:pt x="59961" y="2953063"/>
                </a:lnTo>
                <a:lnTo>
                  <a:pt x="1708879" y="4392118"/>
                </a:lnTo>
                <a:close/>
              </a:path>
            </a:pathLst>
          </a:custGeom>
          <a:solidFill>
            <a:srgbClr val="92D050">
              <a:alpha val="3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6" name="Düz Ok Bağlayıcısı 15"/>
          <p:cNvCxnSpPr/>
          <p:nvPr/>
        </p:nvCxnSpPr>
        <p:spPr>
          <a:xfrm>
            <a:off x="2987824" y="1772816"/>
            <a:ext cx="4598673" cy="411318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Dikdörtgen Belirtme Çizgisi 7"/>
          <p:cNvSpPr/>
          <p:nvPr/>
        </p:nvSpPr>
        <p:spPr>
          <a:xfrm>
            <a:off x="40275" y="62234"/>
            <a:ext cx="2520280" cy="1296144"/>
          </a:xfrm>
          <a:prstGeom prst="wedgeRectCallout">
            <a:avLst>
              <a:gd name="adj1" fmla="val 57505"/>
              <a:gd name="adj2" fmla="val -770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PRİZMANIN SİMETRİ EKSENLERİ</a:t>
            </a:r>
          </a:p>
          <a:p>
            <a:pPr algn="ctr"/>
            <a:r>
              <a:rPr lang="tr-TR" sz="2000" b="1" dirty="0" smtClean="0">
                <a:solidFill>
                  <a:srgbClr val="FF0000"/>
                </a:solidFill>
              </a:rPr>
              <a:t>3</a:t>
            </a:r>
            <a:endParaRPr lang="tr-TR" sz="2000" b="1" dirty="0">
              <a:solidFill>
                <a:srgbClr val="FF0000"/>
              </a:solidFill>
            </a:endParaRPr>
          </a:p>
        </p:txBody>
      </p:sp>
      <p:sp>
        <p:nvSpPr>
          <p:cNvPr id="17" name="Dikdörtgen Belirtme Çizgisi 16"/>
          <p:cNvSpPr/>
          <p:nvPr/>
        </p:nvSpPr>
        <p:spPr>
          <a:xfrm>
            <a:off x="171725" y="5085185"/>
            <a:ext cx="2816099" cy="1601628"/>
          </a:xfrm>
          <a:prstGeom prst="wedgeRectCallout">
            <a:avLst>
              <a:gd name="adj1" fmla="val 69957"/>
              <a:gd name="adj2" fmla="val -4204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5  tane simetri düzlemi vardır.</a:t>
            </a:r>
          </a:p>
          <a:p>
            <a:pPr algn="ctr"/>
            <a:r>
              <a:rPr lang="tr-TR" sz="2000" b="1" dirty="0" smtClean="0">
                <a:solidFill>
                  <a:srgbClr val="FF0000"/>
                </a:solidFill>
              </a:rPr>
              <a:t>2.Simetri düzlemi</a:t>
            </a:r>
          </a:p>
        </p:txBody>
      </p:sp>
      <p:sp>
        <p:nvSpPr>
          <p:cNvPr id="18" name="Dikdörtgen Belirtme Çizgisi 17"/>
          <p:cNvSpPr/>
          <p:nvPr/>
        </p:nvSpPr>
        <p:spPr>
          <a:xfrm>
            <a:off x="6756153" y="2887008"/>
            <a:ext cx="2301829" cy="1866014"/>
          </a:xfrm>
          <a:prstGeom prst="wedgeRectCallout">
            <a:avLst>
              <a:gd name="adj1" fmla="val -16576"/>
              <a:gd name="adj2" fmla="val 10572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paralel olan 5  tane simetri ekseni vardır.</a:t>
            </a:r>
          </a:p>
          <a:p>
            <a:pPr algn="ctr"/>
            <a:r>
              <a:rPr lang="tr-TR" sz="2000" b="1" dirty="0" smtClean="0">
                <a:solidFill>
                  <a:srgbClr val="FF0000"/>
                </a:solidFill>
              </a:rPr>
              <a:t>2.Simetri ekseni</a:t>
            </a:r>
          </a:p>
        </p:txBody>
      </p:sp>
      <p:sp>
        <p:nvSpPr>
          <p:cNvPr id="19" name="Oval 18"/>
          <p:cNvSpPr/>
          <p:nvPr/>
        </p:nvSpPr>
        <p:spPr>
          <a:xfrm>
            <a:off x="5124888" y="3635057"/>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Düz Bağlayıcı 5"/>
          <p:cNvCxnSpPr>
            <a:stCxn id="15" idx="0"/>
            <a:endCxn id="15" idx="2"/>
          </p:cNvCxnSpPr>
          <p:nvPr/>
        </p:nvCxnSpPr>
        <p:spPr>
          <a:xfrm flipH="1" flipV="1">
            <a:off x="4355976" y="1543986"/>
            <a:ext cx="1708879" cy="43921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a:stCxn id="15" idx="1"/>
          </p:cNvCxnSpPr>
          <p:nvPr/>
        </p:nvCxnSpPr>
        <p:spPr>
          <a:xfrm flipH="1">
            <a:off x="4355976" y="3013022"/>
            <a:ext cx="1753849" cy="1496098"/>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956843" y="438310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Oval 29"/>
          <p:cNvSpPr/>
          <p:nvPr/>
        </p:nvSpPr>
        <p:spPr>
          <a:xfrm>
            <a:off x="4332112" y="2887008"/>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Metin kutusu 12"/>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84520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7" grpId="0" animBg="1"/>
      <p:bldP spid="18" grpId="0" animBg="1"/>
      <p:bldP spid="19" grpId="0" animBg="1"/>
      <p:bldP spid="29" grpId="0" animBg="1"/>
      <p:bldP spid="3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Belirtme Çizgisi 3"/>
          <p:cNvSpPr/>
          <p:nvPr/>
        </p:nvSpPr>
        <p:spPr>
          <a:xfrm>
            <a:off x="40275" y="62234"/>
            <a:ext cx="2520280" cy="1296144"/>
          </a:xfrm>
          <a:prstGeom prst="wedgeRectCallout">
            <a:avLst>
              <a:gd name="adj1" fmla="val 57505"/>
              <a:gd name="adj2" fmla="val -770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PRİZMANIN SİMETRİ EKSENLERİ</a:t>
            </a:r>
          </a:p>
          <a:p>
            <a:pPr algn="ctr"/>
            <a:r>
              <a:rPr lang="tr-TR" sz="2000" b="1" dirty="0" smtClean="0">
                <a:solidFill>
                  <a:srgbClr val="FF0000"/>
                </a:solidFill>
              </a:rPr>
              <a:t>4</a:t>
            </a:r>
            <a:endParaRPr lang="tr-TR" sz="2000" b="1" dirty="0">
              <a:solidFill>
                <a:srgbClr val="FF0000"/>
              </a:solidFill>
            </a:endParaRPr>
          </a:p>
        </p:txBody>
      </p:sp>
      <p:pic>
        <p:nvPicPr>
          <p:cNvPr id="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980728"/>
            <a:ext cx="3701464" cy="5088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3281742" y="1846071"/>
            <a:ext cx="2848131" cy="3357797"/>
          </a:xfrm>
          <a:custGeom>
            <a:avLst/>
            <a:gdLst>
              <a:gd name="connsiteX0" fmla="*/ 0 w 2848131"/>
              <a:gd name="connsiteY0" fmla="*/ 0 h 3357797"/>
              <a:gd name="connsiteX1" fmla="*/ 0 w 2848131"/>
              <a:gd name="connsiteY1" fmla="*/ 2923082 h 3357797"/>
              <a:gd name="connsiteX2" fmla="*/ 2848131 w 2848131"/>
              <a:gd name="connsiteY2" fmla="*/ 3357797 h 3357797"/>
              <a:gd name="connsiteX3" fmla="*/ 2788170 w 2848131"/>
              <a:gd name="connsiteY3" fmla="*/ 479685 h 3357797"/>
              <a:gd name="connsiteX4" fmla="*/ 0 w 2848131"/>
              <a:gd name="connsiteY4" fmla="*/ 0 h 3357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8131" h="3357797">
                <a:moveTo>
                  <a:pt x="0" y="0"/>
                </a:moveTo>
                <a:lnTo>
                  <a:pt x="0" y="2923082"/>
                </a:lnTo>
                <a:lnTo>
                  <a:pt x="2848131" y="3357797"/>
                </a:lnTo>
                <a:lnTo>
                  <a:pt x="2788170" y="479685"/>
                </a:lnTo>
                <a:lnTo>
                  <a:pt x="0" y="0"/>
                </a:lnTo>
                <a:close/>
              </a:path>
            </a:pathLst>
          </a:custGeom>
          <a:solidFill>
            <a:srgbClr val="FF0000">
              <a:alpha val="3019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Ok Bağlayıcısı 6"/>
          <p:cNvCxnSpPr/>
          <p:nvPr/>
        </p:nvCxnSpPr>
        <p:spPr>
          <a:xfrm>
            <a:off x="2242847" y="3128926"/>
            <a:ext cx="5539837" cy="7920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Dikdörtgen Belirtme Çizgisi 8"/>
          <p:cNvSpPr/>
          <p:nvPr/>
        </p:nvSpPr>
        <p:spPr>
          <a:xfrm>
            <a:off x="171725" y="5085185"/>
            <a:ext cx="2816099" cy="1601628"/>
          </a:xfrm>
          <a:prstGeom prst="wedgeRectCallout">
            <a:avLst>
              <a:gd name="adj1" fmla="val 62505"/>
              <a:gd name="adj2" fmla="val -5327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5  tane simetri düzlemi vardır.</a:t>
            </a:r>
          </a:p>
          <a:p>
            <a:pPr algn="ctr"/>
            <a:r>
              <a:rPr lang="tr-TR" sz="2000" b="1" dirty="0" smtClean="0">
                <a:solidFill>
                  <a:srgbClr val="FF0000"/>
                </a:solidFill>
              </a:rPr>
              <a:t>3.Simetri düzlemi</a:t>
            </a:r>
          </a:p>
        </p:txBody>
      </p:sp>
      <p:sp>
        <p:nvSpPr>
          <p:cNvPr id="10" name="Dikdörtgen Belirtme Çizgisi 9"/>
          <p:cNvSpPr/>
          <p:nvPr/>
        </p:nvSpPr>
        <p:spPr>
          <a:xfrm>
            <a:off x="6689288" y="548680"/>
            <a:ext cx="2347208" cy="2016224"/>
          </a:xfrm>
          <a:prstGeom prst="wedgeRectCallout">
            <a:avLst>
              <a:gd name="adj1" fmla="val -6164"/>
              <a:gd name="adj2" fmla="val 1161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1  tane simetri ekseni vardır.</a:t>
            </a:r>
          </a:p>
          <a:p>
            <a:pPr algn="ctr"/>
            <a:r>
              <a:rPr lang="tr-TR" sz="2000" b="1" dirty="0" smtClean="0">
                <a:solidFill>
                  <a:srgbClr val="FF0000"/>
                </a:solidFill>
              </a:rPr>
              <a:t>3.Simetri ekseni</a:t>
            </a:r>
          </a:p>
        </p:txBody>
      </p:sp>
      <p:cxnSp>
        <p:nvCxnSpPr>
          <p:cNvPr id="12" name="Düz Bağlayıcı 11"/>
          <p:cNvCxnSpPr>
            <a:stCxn id="6" idx="2"/>
            <a:endCxn id="6" idx="0"/>
          </p:cNvCxnSpPr>
          <p:nvPr/>
        </p:nvCxnSpPr>
        <p:spPr>
          <a:xfrm flipH="1" flipV="1">
            <a:off x="3281742" y="1846071"/>
            <a:ext cx="2848131" cy="33577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3281742" y="2276872"/>
            <a:ext cx="2848131" cy="2448272"/>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4636418" y="3374994"/>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Oval 21"/>
          <p:cNvSpPr/>
          <p:nvPr/>
        </p:nvSpPr>
        <p:spPr>
          <a:xfrm>
            <a:off x="5956843" y="3537041"/>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Oval 22"/>
          <p:cNvSpPr/>
          <p:nvPr/>
        </p:nvSpPr>
        <p:spPr>
          <a:xfrm>
            <a:off x="3202606" y="3155021"/>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Metin kutusu 12"/>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93286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1000"/>
                                        <p:tgtEl>
                                          <p:spTgt spid="9"/>
                                        </p:tgtEl>
                                      </p:cBhvr>
                                    </p:animEffect>
                                    <p:anim calcmode="lin" valueType="num">
                                      <p:cBhvr>
                                        <p:cTn id="76" dur="1000" fill="hold"/>
                                        <p:tgtEl>
                                          <p:spTgt spid="9"/>
                                        </p:tgtEl>
                                        <p:attrNameLst>
                                          <p:attrName>ppt_x</p:attrName>
                                        </p:attrNameLst>
                                      </p:cBhvr>
                                      <p:tavLst>
                                        <p:tav tm="0">
                                          <p:val>
                                            <p:strVal val="#ppt_x"/>
                                          </p:val>
                                        </p:tav>
                                        <p:tav tm="100000">
                                          <p:val>
                                            <p:strVal val="#ppt_x"/>
                                          </p:val>
                                        </p:tav>
                                      </p:tavLst>
                                    </p:anim>
                                    <p:anim calcmode="lin" valueType="num">
                                      <p:cBhvr>
                                        <p:cTn id="7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0" grpId="0" animBg="1"/>
      <p:bldP spid="21" grpId="0" animBg="1"/>
      <p:bldP spid="22" grpId="0" animBg="1"/>
      <p:bldP spid="2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344828"/>
            <a:ext cx="3701464" cy="5088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4283968" y="1844824"/>
            <a:ext cx="1603948" cy="4422098"/>
          </a:xfrm>
          <a:custGeom>
            <a:avLst/>
            <a:gdLst>
              <a:gd name="connsiteX0" fmla="*/ 0 w 1603948"/>
              <a:gd name="connsiteY0" fmla="*/ 1484026 h 4422098"/>
              <a:gd name="connsiteX1" fmla="*/ 14990 w 1603948"/>
              <a:gd name="connsiteY1" fmla="*/ 4422098 h 4422098"/>
              <a:gd name="connsiteX2" fmla="*/ 1499016 w 1603948"/>
              <a:gd name="connsiteY2" fmla="*/ 2893101 h 4422098"/>
              <a:gd name="connsiteX3" fmla="*/ 1603948 w 1603948"/>
              <a:gd name="connsiteY3" fmla="*/ 0 h 4422098"/>
              <a:gd name="connsiteX4" fmla="*/ 0 w 1603948"/>
              <a:gd name="connsiteY4" fmla="*/ 1484026 h 4422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3948" h="4422098">
                <a:moveTo>
                  <a:pt x="0" y="1484026"/>
                </a:moveTo>
                <a:cubicBezTo>
                  <a:pt x="4997" y="2463383"/>
                  <a:pt x="9993" y="3442741"/>
                  <a:pt x="14990" y="4422098"/>
                </a:cubicBezTo>
                <a:lnTo>
                  <a:pt x="1499016" y="2893101"/>
                </a:lnTo>
                <a:lnTo>
                  <a:pt x="1603948" y="0"/>
                </a:lnTo>
                <a:lnTo>
                  <a:pt x="0" y="1484026"/>
                </a:lnTo>
                <a:close/>
              </a:path>
            </a:pathLst>
          </a:custGeom>
          <a:solidFill>
            <a:srgbClr val="7030A0">
              <a:alpha val="29804"/>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Ok Bağlayıcısı 6"/>
          <p:cNvCxnSpPr/>
          <p:nvPr/>
        </p:nvCxnSpPr>
        <p:spPr>
          <a:xfrm flipH="1">
            <a:off x="3347864" y="2852936"/>
            <a:ext cx="2880320" cy="316835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Dikdörtgen Belirtme Çizgisi 7"/>
          <p:cNvSpPr/>
          <p:nvPr/>
        </p:nvSpPr>
        <p:spPr>
          <a:xfrm>
            <a:off x="40275" y="62234"/>
            <a:ext cx="2520280" cy="1296144"/>
          </a:xfrm>
          <a:prstGeom prst="wedgeRectCallout">
            <a:avLst>
              <a:gd name="adj1" fmla="val 57505"/>
              <a:gd name="adj2" fmla="val -7701"/>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PRİZMANIN SİMETRİ EKSENLERİ</a:t>
            </a:r>
          </a:p>
          <a:p>
            <a:pPr algn="ctr"/>
            <a:r>
              <a:rPr lang="tr-TR" sz="2000" b="1" dirty="0" smtClean="0">
                <a:solidFill>
                  <a:srgbClr val="FF0000"/>
                </a:solidFill>
              </a:rPr>
              <a:t>5</a:t>
            </a:r>
            <a:endParaRPr lang="tr-TR" sz="2000" b="1" dirty="0">
              <a:solidFill>
                <a:srgbClr val="FF0000"/>
              </a:solidFill>
            </a:endParaRPr>
          </a:p>
        </p:txBody>
      </p:sp>
      <p:sp>
        <p:nvSpPr>
          <p:cNvPr id="11" name="Dikdörtgen Belirtme Çizgisi 10"/>
          <p:cNvSpPr/>
          <p:nvPr/>
        </p:nvSpPr>
        <p:spPr>
          <a:xfrm>
            <a:off x="6228184" y="62234"/>
            <a:ext cx="2816099" cy="1601628"/>
          </a:xfrm>
          <a:prstGeom prst="wedgeRectCallout">
            <a:avLst>
              <a:gd name="adj1" fmla="val -62587"/>
              <a:gd name="adj2" fmla="val 6277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5  tane simetri düzlemi vardır.</a:t>
            </a:r>
          </a:p>
          <a:p>
            <a:pPr algn="ctr"/>
            <a:r>
              <a:rPr lang="tr-TR" sz="2000" b="1" dirty="0" smtClean="0">
                <a:solidFill>
                  <a:srgbClr val="FF0000"/>
                </a:solidFill>
              </a:rPr>
              <a:t>4.Simetri düzlemi</a:t>
            </a:r>
          </a:p>
        </p:txBody>
      </p:sp>
      <p:sp>
        <p:nvSpPr>
          <p:cNvPr id="12" name="Dikdörtgen Belirtme Çizgisi 11"/>
          <p:cNvSpPr/>
          <p:nvPr/>
        </p:nvSpPr>
        <p:spPr>
          <a:xfrm>
            <a:off x="376484" y="4737926"/>
            <a:ext cx="2445017" cy="1699398"/>
          </a:xfrm>
          <a:prstGeom prst="wedgeRectCallout">
            <a:avLst>
              <a:gd name="adj1" fmla="val 75684"/>
              <a:gd name="adj2" fmla="val 1880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1  tane simetri ekseni vardır.</a:t>
            </a:r>
          </a:p>
          <a:p>
            <a:pPr algn="ctr"/>
            <a:r>
              <a:rPr lang="tr-TR" sz="2000" b="1" dirty="0" smtClean="0">
                <a:solidFill>
                  <a:srgbClr val="FF0000"/>
                </a:solidFill>
              </a:rPr>
              <a:t>4.Simetri ekseni</a:t>
            </a:r>
          </a:p>
        </p:txBody>
      </p:sp>
      <p:sp>
        <p:nvSpPr>
          <p:cNvPr id="13" name="Oval 12"/>
          <p:cNvSpPr/>
          <p:nvPr/>
        </p:nvSpPr>
        <p:spPr>
          <a:xfrm>
            <a:off x="4978433" y="3929859"/>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Düz Bağlayıcı 14"/>
          <p:cNvCxnSpPr>
            <a:stCxn id="6" idx="1"/>
            <a:endCxn id="6" idx="3"/>
          </p:cNvCxnSpPr>
          <p:nvPr/>
        </p:nvCxnSpPr>
        <p:spPr>
          <a:xfrm flipV="1">
            <a:off x="4298958" y="1844824"/>
            <a:ext cx="1588958" cy="4422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a:stCxn id="6" idx="2"/>
            <a:endCxn id="6" idx="0"/>
          </p:cNvCxnSpPr>
          <p:nvPr/>
        </p:nvCxnSpPr>
        <p:spPr>
          <a:xfrm flipH="1" flipV="1">
            <a:off x="4283968" y="3328850"/>
            <a:ext cx="1499016" cy="1409075"/>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4190946" y="4869160"/>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Metin kutusu 13"/>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11043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2" grpId="0" animBg="1"/>
      <p:bldP spid="13" grpId="0" animBg="1"/>
      <p:bldP spid="2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1322766"/>
            <a:ext cx="3701464" cy="511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rbest Form 4"/>
          <p:cNvSpPr/>
          <p:nvPr/>
        </p:nvSpPr>
        <p:spPr>
          <a:xfrm>
            <a:off x="4434568" y="1462162"/>
            <a:ext cx="97274" cy="4833776"/>
          </a:xfrm>
          <a:custGeom>
            <a:avLst/>
            <a:gdLst>
              <a:gd name="connsiteX0" fmla="*/ 0 w 29981"/>
              <a:gd name="connsiteY0" fmla="*/ 0 h 3282846"/>
              <a:gd name="connsiteX1" fmla="*/ 29981 w 29981"/>
              <a:gd name="connsiteY1" fmla="*/ 1259174 h 3282846"/>
              <a:gd name="connsiteX2" fmla="*/ 14991 w 29981"/>
              <a:gd name="connsiteY2" fmla="*/ 3282846 h 3282846"/>
              <a:gd name="connsiteX3" fmla="*/ 0 w 29981"/>
              <a:gd name="connsiteY3" fmla="*/ 2008682 h 3282846"/>
              <a:gd name="connsiteX4" fmla="*/ 0 w 29981"/>
              <a:gd name="connsiteY4" fmla="*/ 0 h 3282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81" h="3282846">
                <a:moveTo>
                  <a:pt x="0" y="0"/>
                </a:moveTo>
                <a:lnTo>
                  <a:pt x="29981" y="1259174"/>
                </a:lnTo>
                <a:lnTo>
                  <a:pt x="14991" y="3282846"/>
                </a:lnTo>
                <a:lnTo>
                  <a:pt x="0" y="2008682"/>
                </a:lnTo>
                <a:lnTo>
                  <a:pt x="0" y="0"/>
                </a:lnTo>
                <a:close/>
              </a:path>
            </a:pathLst>
          </a:cu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Düz Ok Bağlayıcısı 5"/>
          <p:cNvCxnSpPr/>
          <p:nvPr/>
        </p:nvCxnSpPr>
        <p:spPr>
          <a:xfrm flipH="1">
            <a:off x="2483768" y="3847046"/>
            <a:ext cx="1994748" cy="203022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Dikdörtgen Belirtme Çizgisi 6"/>
          <p:cNvSpPr/>
          <p:nvPr/>
        </p:nvSpPr>
        <p:spPr>
          <a:xfrm>
            <a:off x="6594474" y="62234"/>
            <a:ext cx="2520280" cy="1296144"/>
          </a:xfrm>
          <a:prstGeom prst="wedgeRectCallout">
            <a:avLst>
              <a:gd name="adj1" fmla="val -55504"/>
              <a:gd name="adj2" fmla="val 26995"/>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PRİZMANIN SİMETRİ EKSENLERİ</a:t>
            </a:r>
          </a:p>
          <a:p>
            <a:pPr algn="ctr"/>
            <a:r>
              <a:rPr lang="tr-TR" sz="2000" b="1" dirty="0" smtClean="0">
                <a:solidFill>
                  <a:srgbClr val="FF0000"/>
                </a:solidFill>
              </a:rPr>
              <a:t>6</a:t>
            </a:r>
            <a:endParaRPr lang="tr-TR" sz="2000" b="1" dirty="0">
              <a:solidFill>
                <a:srgbClr val="FF0000"/>
              </a:solidFill>
            </a:endParaRPr>
          </a:p>
        </p:txBody>
      </p:sp>
      <p:sp>
        <p:nvSpPr>
          <p:cNvPr id="10" name="Oval 9"/>
          <p:cNvSpPr/>
          <p:nvPr/>
        </p:nvSpPr>
        <p:spPr>
          <a:xfrm>
            <a:off x="4375193" y="3753036"/>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Oval 10"/>
          <p:cNvSpPr/>
          <p:nvPr/>
        </p:nvSpPr>
        <p:spPr>
          <a:xfrm>
            <a:off x="3464649" y="4693140"/>
            <a:ext cx="216024" cy="2520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Belirtme Çizgisi 11"/>
          <p:cNvSpPr/>
          <p:nvPr/>
        </p:nvSpPr>
        <p:spPr>
          <a:xfrm>
            <a:off x="59997" y="3833489"/>
            <a:ext cx="2445017" cy="1699398"/>
          </a:xfrm>
          <a:prstGeom prst="wedgeRectCallout">
            <a:avLst>
              <a:gd name="adj1" fmla="val 53000"/>
              <a:gd name="adj2" fmla="val 6556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1  tane simetri ekseni vardır.</a:t>
            </a:r>
          </a:p>
          <a:p>
            <a:pPr algn="ctr"/>
            <a:r>
              <a:rPr lang="tr-TR" sz="2000" b="1" dirty="0" smtClean="0">
                <a:solidFill>
                  <a:srgbClr val="FF0000"/>
                </a:solidFill>
              </a:rPr>
              <a:t>5.Simetri ekseni</a:t>
            </a:r>
          </a:p>
        </p:txBody>
      </p:sp>
      <p:sp>
        <p:nvSpPr>
          <p:cNvPr id="14" name="Dikdörtgen Belirtme Çizgisi 13"/>
          <p:cNvSpPr/>
          <p:nvPr/>
        </p:nvSpPr>
        <p:spPr>
          <a:xfrm>
            <a:off x="187148" y="171103"/>
            <a:ext cx="2816099" cy="1601628"/>
          </a:xfrm>
          <a:prstGeom prst="wedgeRectCallout">
            <a:avLst>
              <a:gd name="adj1" fmla="val 100830"/>
              <a:gd name="adj2" fmla="val 3750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prizmanın, tabana dik olan 5  tane simetri düzlemi vardır.</a:t>
            </a:r>
          </a:p>
          <a:p>
            <a:pPr algn="ctr"/>
            <a:r>
              <a:rPr lang="tr-TR" sz="2000" b="1" dirty="0" smtClean="0">
                <a:solidFill>
                  <a:srgbClr val="FF0000"/>
                </a:solidFill>
              </a:rPr>
              <a:t>4.Simetri düzlemi</a:t>
            </a:r>
          </a:p>
        </p:txBody>
      </p:sp>
      <p:sp>
        <p:nvSpPr>
          <p:cNvPr id="13" name="Metin kutusu 12"/>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46456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P spid="12"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548680"/>
            <a:ext cx="5400600" cy="5456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V="1">
            <a:off x="3563888" y="404664"/>
            <a:ext cx="1368152" cy="45365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Metin kutusu 5"/>
          <p:cNvSpPr txBox="1"/>
          <p:nvPr/>
        </p:nvSpPr>
        <p:spPr>
          <a:xfrm>
            <a:off x="4932040" y="219998"/>
            <a:ext cx="314510" cy="400110"/>
          </a:xfrm>
          <a:prstGeom prst="rect">
            <a:avLst/>
          </a:prstGeom>
          <a:noFill/>
        </p:spPr>
        <p:txBody>
          <a:bodyPr wrap="none" rtlCol="0">
            <a:spAutoFit/>
          </a:bodyPr>
          <a:lstStyle/>
          <a:p>
            <a:r>
              <a:rPr lang="tr-TR" sz="2000" b="1" dirty="0" smtClean="0"/>
              <a:t>1</a:t>
            </a:r>
            <a:endParaRPr lang="tr-TR" sz="2000" b="1" dirty="0"/>
          </a:p>
        </p:txBody>
      </p:sp>
      <p:cxnSp>
        <p:nvCxnSpPr>
          <p:cNvPr id="8" name="Düz Ok Bağlayıcısı 7"/>
          <p:cNvCxnSpPr/>
          <p:nvPr/>
        </p:nvCxnSpPr>
        <p:spPr>
          <a:xfrm flipV="1">
            <a:off x="2123728" y="3140968"/>
            <a:ext cx="5544616" cy="21602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Metin kutusu 11"/>
          <p:cNvSpPr txBox="1"/>
          <p:nvPr/>
        </p:nvSpPr>
        <p:spPr>
          <a:xfrm>
            <a:off x="7668344" y="2956882"/>
            <a:ext cx="314510" cy="400110"/>
          </a:xfrm>
          <a:prstGeom prst="rect">
            <a:avLst/>
          </a:prstGeom>
          <a:noFill/>
        </p:spPr>
        <p:txBody>
          <a:bodyPr wrap="none" rtlCol="0">
            <a:spAutoFit/>
          </a:bodyPr>
          <a:lstStyle/>
          <a:p>
            <a:r>
              <a:rPr lang="tr-TR" sz="2000" b="1" dirty="0" smtClean="0"/>
              <a:t>3</a:t>
            </a:r>
            <a:endParaRPr lang="tr-TR" sz="2000" b="1" dirty="0"/>
          </a:p>
        </p:txBody>
      </p:sp>
      <p:cxnSp>
        <p:nvCxnSpPr>
          <p:cNvPr id="13" name="Düz Ok Bağlayıcısı 12"/>
          <p:cNvCxnSpPr/>
          <p:nvPr/>
        </p:nvCxnSpPr>
        <p:spPr>
          <a:xfrm>
            <a:off x="1979712" y="1916832"/>
            <a:ext cx="4680520" cy="302433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Metin kutusu 15"/>
          <p:cNvSpPr txBox="1"/>
          <p:nvPr/>
        </p:nvSpPr>
        <p:spPr>
          <a:xfrm>
            <a:off x="6705762" y="4741113"/>
            <a:ext cx="314510" cy="400110"/>
          </a:xfrm>
          <a:prstGeom prst="rect">
            <a:avLst/>
          </a:prstGeom>
          <a:noFill/>
        </p:spPr>
        <p:txBody>
          <a:bodyPr wrap="none" rtlCol="0">
            <a:spAutoFit/>
          </a:bodyPr>
          <a:lstStyle/>
          <a:p>
            <a:r>
              <a:rPr lang="tr-TR" sz="2000" b="1" dirty="0" smtClean="0"/>
              <a:t>4</a:t>
            </a:r>
            <a:endParaRPr lang="tr-TR" sz="2000" b="1" dirty="0"/>
          </a:p>
        </p:txBody>
      </p:sp>
      <p:cxnSp>
        <p:nvCxnSpPr>
          <p:cNvPr id="17" name="Düz Ok Bağlayıcısı 16"/>
          <p:cNvCxnSpPr/>
          <p:nvPr/>
        </p:nvCxnSpPr>
        <p:spPr>
          <a:xfrm flipV="1">
            <a:off x="2267744" y="1340768"/>
            <a:ext cx="4438018" cy="32403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Metin kutusu 19"/>
          <p:cNvSpPr txBox="1"/>
          <p:nvPr/>
        </p:nvSpPr>
        <p:spPr>
          <a:xfrm>
            <a:off x="6705762" y="1140713"/>
            <a:ext cx="314510" cy="400110"/>
          </a:xfrm>
          <a:prstGeom prst="rect">
            <a:avLst/>
          </a:prstGeom>
          <a:noFill/>
        </p:spPr>
        <p:txBody>
          <a:bodyPr wrap="none" rtlCol="0">
            <a:spAutoFit/>
          </a:bodyPr>
          <a:lstStyle/>
          <a:p>
            <a:r>
              <a:rPr lang="tr-TR" sz="2000" b="1" dirty="0" smtClean="0"/>
              <a:t>2</a:t>
            </a:r>
            <a:endParaRPr lang="tr-TR" sz="2000" b="1" dirty="0"/>
          </a:p>
        </p:txBody>
      </p:sp>
      <p:cxnSp>
        <p:nvCxnSpPr>
          <p:cNvPr id="21" name="Düz Ok Bağlayıcısı 20"/>
          <p:cNvCxnSpPr/>
          <p:nvPr/>
        </p:nvCxnSpPr>
        <p:spPr>
          <a:xfrm>
            <a:off x="3419872" y="1540823"/>
            <a:ext cx="1826678" cy="476849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Metin kutusu 23"/>
          <p:cNvSpPr txBox="1"/>
          <p:nvPr/>
        </p:nvSpPr>
        <p:spPr>
          <a:xfrm>
            <a:off x="5246550" y="6109265"/>
            <a:ext cx="314510" cy="400110"/>
          </a:xfrm>
          <a:prstGeom prst="rect">
            <a:avLst/>
          </a:prstGeom>
          <a:noFill/>
        </p:spPr>
        <p:txBody>
          <a:bodyPr wrap="none" rtlCol="0">
            <a:spAutoFit/>
          </a:bodyPr>
          <a:lstStyle/>
          <a:p>
            <a:r>
              <a:rPr lang="tr-TR" sz="2000" b="1" dirty="0" smtClean="0"/>
              <a:t>5</a:t>
            </a:r>
            <a:endParaRPr lang="tr-TR" sz="2000" b="1" dirty="0"/>
          </a:p>
        </p:txBody>
      </p:sp>
      <p:cxnSp>
        <p:nvCxnSpPr>
          <p:cNvPr id="25" name="Düz Ok Bağlayıcısı 24"/>
          <p:cNvCxnSpPr/>
          <p:nvPr/>
        </p:nvCxnSpPr>
        <p:spPr>
          <a:xfrm>
            <a:off x="4067944" y="3276746"/>
            <a:ext cx="0" cy="94434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Metin kutusu 30"/>
          <p:cNvSpPr txBox="1"/>
          <p:nvPr/>
        </p:nvSpPr>
        <p:spPr>
          <a:xfrm>
            <a:off x="3933454" y="4341003"/>
            <a:ext cx="314510" cy="400110"/>
          </a:xfrm>
          <a:prstGeom prst="rect">
            <a:avLst/>
          </a:prstGeom>
          <a:noFill/>
        </p:spPr>
        <p:txBody>
          <a:bodyPr wrap="none" rtlCol="0">
            <a:spAutoFit/>
          </a:bodyPr>
          <a:lstStyle/>
          <a:p>
            <a:r>
              <a:rPr lang="tr-TR" sz="2000" b="1" dirty="0" smtClean="0"/>
              <a:t>6</a:t>
            </a:r>
            <a:endParaRPr lang="tr-TR" sz="2000" b="1" dirty="0"/>
          </a:p>
        </p:txBody>
      </p:sp>
      <p:sp>
        <p:nvSpPr>
          <p:cNvPr id="15" name="Dikdörtgen Belirtme Çizgisi 14"/>
          <p:cNvSpPr/>
          <p:nvPr/>
        </p:nvSpPr>
        <p:spPr>
          <a:xfrm>
            <a:off x="30439" y="156430"/>
            <a:ext cx="2381321" cy="1368152"/>
          </a:xfrm>
          <a:prstGeom prst="wedgeRectCallout">
            <a:avLst>
              <a:gd name="adj1" fmla="val 62739"/>
              <a:gd name="adj2" fmla="val -3075"/>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BEŞGEN</a:t>
            </a:r>
          </a:p>
          <a:p>
            <a:pPr algn="ctr"/>
            <a:r>
              <a:rPr lang="tr-TR" sz="2000" b="1" dirty="0" smtClean="0">
                <a:solidFill>
                  <a:srgbClr val="FF0000"/>
                </a:solidFill>
              </a:rPr>
              <a:t>PRİZMANIN SİMETRİ EKSENLERİNİN</a:t>
            </a:r>
          </a:p>
          <a:p>
            <a:pPr algn="ctr"/>
            <a:r>
              <a:rPr lang="tr-TR" sz="2000" b="1" dirty="0" smtClean="0">
                <a:solidFill>
                  <a:srgbClr val="FF0000"/>
                </a:solidFill>
              </a:rPr>
              <a:t>TAMAMI</a:t>
            </a:r>
          </a:p>
          <a:p>
            <a:pPr algn="ctr"/>
            <a:endParaRPr lang="tr-TR" sz="2000" b="1" dirty="0">
              <a:solidFill>
                <a:srgbClr val="FF0000"/>
              </a:solidFill>
            </a:endParaRPr>
          </a:p>
        </p:txBody>
      </p:sp>
      <p:sp>
        <p:nvSpPr>
          <p:cNvPr id="18" name="Metin kutusu 1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69732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500" fill="hold"/>
                                        <p:tgtEl>
                                          <p:spTgt spid="25"/>
                                        </p:tgtEl>
                                        <p:attrNameLst>
                                          <p:attrName>ppt_x</p:attrName>
                                        </p:attrNameLst>
                                      </p:cBhvr>
                                      <p:tavLst>
                                        <p:tav tm="0">
                                          <p:val>
                                            <p:strVal val="#ppt_x"/>
                                          </p:val>
                                        </p:tav>
                                        <p:tav tm="100000">
                                          <p:val>
                                            <p:strVal val="#ppt_x"/>
                                          </p:val>
                                        </p:tav>
                                      </p:tavLst>
                                    </p:anim>
                                    <p:anim calcmode="lin" valueType="num">
                                      <p:cBhvr additive="base">
                                        <p:cTn id="8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1000"/>
                                        <p:tgtEl>
                                          <p:spTgt spid="31"/>
                                        </p:tgtEl>
                                      </p:cBhvr>
                                    </p:animEffect>
                                    <p:anim calcmode="lin" valueType="num">
                                      <p:cBhvr>
                                        <p:cTn id="93" dur="1000" fill="hold"/>
                                        <p:tgtEl>
                                          <p:spTgt spid="31"/>
                                        </p:tgtEl>
                                        <p:attrNameLst>
                                          <p:attrName>ppt_x</p:attrName>
                                        </p:attrNameLst>
                                      </p:cBhvr>
                                      <p:tavLst>
                                        <p:tav tm="0">
                                          <p:val>
                                            <p:strVal val="#ppt_x"/>
                                          </p:val>
                                        </p:tav>
                                        <p:tav tm="100000">
                                          <p:val>
                                            <p:strVal val="#ppt_x"/>
                                          </p:val>
                                        </p:tav>
                                      </p:tavLst>
                                    </p:anim>
                                    <p:anim calcmode="lin" valueType="num">
                                      <p:cBhvr>
                                        <p:cTn id="9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6" grpId="0"/>
      <p:bldP spid="20" grpId="0"/>
      <p:bldP spid="24" grpId="0"/>
      <p:bldP spid="31" grpId="0"/>
      <p:bldP spid="1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700808"/>
            <a:ext cx="5137542"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Düz Ok Bağlayıcısı 2"/>
          <p:cNvCxnSpPr/>
          <p:nvPr/>
        </p:nvCxnSpPr>
        <p:spPr>
          <a:xfrm flipH="1" flipV="1">
            <a:off x="4548483" y="620688"/>
            <a:ext cx="95526" cy="554461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a:off x="1691680" y="2564904"/>
            <a:ext cx="6768752" cy="19201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a:off x="3143963" y="1556792"/>
            <a:ext cx="3228237" cy="40324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flipH="1">
            <a:off x="2627784" y="1556792"/>
            <a:ext cx="3888432" cy="374441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Düz Ok Bağlayıcısı 17"/>
          <p:cNvCxnSpPr/>
          <p:nvPr/>
        </p:nvCxnSpPr>
        <p:spPr>
          <a:xfrm flipH="1">
            <a:off x="1691680" y="2348880"/>
            <a:ext cx="6480720" cy="18722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Düz Ok Bağlayıcısı 19"/>
          <p:cNvCxnSpPr/>
          <p:nvPr/>
        </p:nvCxnSpPr>
        <p:spPr>
          <a:xfrm flipH="1">
            <a:off x="1403648" y="3392996"/>
            <a:ext cx="705678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28" name="Mürekkep 27"/>
              <p14:cNvContentPartPr/>
              <p14:nvPr/>
            </p14:nvContentPartPr>
            <p14:xfrm>
              <a:off x="1116360" y="330480"/>
              <a:ext cx="7626240" cy="5429520"/>
            </p14:xfrm>
          </p:contentPart>
        </mc:Choice>
        <mc:Fallback xmlns="">
          <p:pic>
            <p:nvPicPr>
              <p:cNvPr id="28" name="Mürekkep 27"/>
              <p:cNvPicPr/>
              <p:nvPr/>
            </p:nvPicPr>
            <p:blipFill>
              <a:blip r:embed="rId4"/>
              <a:stretch>
                <a:fillRect/>
              </a:stretch>
            </p:blipFill>
            <p:spPr>
              <a:xfrm>
                <a:off x="1107000" y="321120"/>
                <a:ext cx="7644960" cy="5448240"/>
              </a:xfrm>
              <a:prstGeom prst="rect">
                <a:avLst/>
              </a:prstGeom>
            </p:spPr>
          </p:pic>
        </mc:Fallback>
      </mc:AlternateContent>
      <p:sp>
        <p:nvSpPr>
          <p:cNvPr id="10" name="Dikdörtgen Belirtme Çizgisi 9"/>
          <p:cNvSpPr/>
          <p:nvPr/>
        </p:nvSpPr>
        <p:spPr>
          <a:xfrm>
            <a:off x="6732240" y="0"/>
            <a:ext cx="2411760"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BEŞGEN</a:t>
            </a:r>
          </a:p>
          <a:p>
            <a:pPr algn="ctr"/>
            <a:r>
              <a:rPr lang="tr-TR" sz="2000" b="1" dirty="0" smtClean="0">
                <a:solidFill>
                  <a:srgbClr val="FF0000"/>
                </a:solidFill>
              </a:rPr>
              <a:t>PRİZMANIN SİMETRİ EKSENLERİNİN</a:t>
            </a:r>
          </a:p>
          <a:p>
            <a:pPr algn="ctr"/>
            <a:r>
              <a:rPr lang="tr-TR" sz="2000" b="1" dirty="0" smtClean="0">
                <a:solidFill>
                  <a:srgbClr val="FF0000"/>
                </a:solidFill>
              </a:rPr>
              <a:t>TAMAMI</a:t>
            </a:r>
          </a:p>
          <a:p>
            <a:pPr algn="ctr"/>
            <a:endParaRPr lang="tr-TR" sz="2000" b="1" dirty="0">
              <a:solidFill>
                <a:srgbClr val="FF0000"/>
              </a:solidFill>
            </a:endParaRPr>
          </a:p>
        </p:txBody>
      </p:sp>
      <p:sp>
        <p:nvSpPr>
          <p:cNvPr id="11" name="Metin kutusu 10"/>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135095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ppt_x"/>
                                          </p:val>
                                        </p:tav>
                                        <p:tav tm="100000">
                                          <p:val>
                                            <p:strVal val="#ppt_x"/>
                                          </p:val>
                                        </p:tav>
                                      </p:tavLst>
                                    </p:anim>
                                    <p:anim calcmode="lin" valueType="num">
                                      <p:cBhvr additive="base">
                                        <p:cTn id="5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87572"/>
            <a:ext cx="3384376" cy="485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839449" y="3404916"/>
            <a:ext cx="2908092" cy="1004341"/>
          </a:xfrm>
          <a:custGeom>
            <a:avLst/>
            <a:gdLst>
              <a:gd name="connsiteX0" fmla="*/ 2908092 w 2908092"/>
              <a:gd name="connsiteY0" fmla="*/ 494676 h 1004341"/>
              <a:gd name="connsiteX1" fmla="*/ 2038662 w 2908092"/>
              <a:gd name="connsiteY1" fmla="*/ 0 h 1004341"/>
              <a:gd name="connsiteX2" fmla="*/ 464695 w 2908092"/>
              <a:gd name="connsiteY2" fmla="*/ 74951 h 1004341"/>
              <a:gd name="connsiteX3" fmla="*/ 0 w 2908092"/>
              <a:gd name="connsiteY3" fmla="*/ 674558 h 1004341"/>
              <a:gd name="connsiteX4" fmla="*/ 1588958 w 2908092"/>
              <a:gd name="connsiteY4" fmla="*/ 1004341 h 1004341"/>
              <a:gd name="connsiteX5" fmla="*/ 2908092 w 2908092"/>
              <a:gd name="connsiteY5" fmla="*/ 494676 h 10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092" h="1004341">
                <a:moveTo>
                  <a:pt x="2908092" y="494676"/>
                </a:moveTo>
                <a:lnTo>
                  <a:pt x="2038662" y="0"/>
                </a:lnTo>
                <a:lnTo>
                  <a:pt x="464695" y="74951"/>
                </a:lnTo>
                <a:lnTo>
                  <a:pt x="0" y="674558"/>
                </a:lnTo>
                <a:lnTo>
                  <a:pt x="1588958" y="1004341"/>
                </a:lnTo>
                <a:lnTo>
                  <a:pt x="2908092" y="494676"/>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bg1"/>
                </a:solidFill>
              </a:rPr>
              <a:t>Simetri düzlemi</a:t>
            </a:r>
          </a:p>
          <a:p>
            <a:pPr algn="ctr"/>
            <a:r>
              <a:rPr lang="tr-TR" b="1" dirty="0" smtClean="0">
                <a:solidFill>
                  <a:schemeClr val="bg1"/>
                </a:solidFill>
              </a:rPr>
              <a:t>Düzgün Beşgen</a:t>
            </a:r>
            <a:endParaRPr lang="tr-TR" b="1" dirty="0">
              <a:solidFill>
                <a:schemeClr val="bg1"/>
              </a:solidFill>
            </a:endParaRPr>
          </a:p>
        </p:txBody>
      </p:sp>
      <p:sp>
        <p:nvSpPr>
          <p:cNvPr id="5" name="AutoShape 11"/>
          <p:cNvSpPr>
            <a:spLocks noChangeArrowheads="1"/>
          </p:cNvSpPr>
          <p:nvPr/>
        </p:nvSpPr>
        <p:spPr bwMode="auto">
          <a:xfrm>
            <a:off x="4788024" y="3404916"/>
            <a:ext cx="3480527" cy="1004341"/>
          </a:xfrm>
          <a:prstGeom prst="wedgeRectCallout">
            <a:avLst>
              <a:gd name="adj1" fmla="val -82479"/>
              <a:gd name="adj2" fmla="val -1125"/>
            </a:avLst>
          </a:prstGeom>
          <a:solidFill>
            <a:srgbClr val="FFCCFF">
              <a:alpha val="52941"/>
            </a:srgbClr>
          </a:solidFill>
          <a:ln w="9525">
            <a:solidFill>
              <a:srgbClr val="FF0000"/>
            </a:solidFill>
            <a:miter lim="800000"/>
            <a:headEnd/>
            <a:tailEnd/>
          </a:ln>
          <a:effectLst/>
        </p:spPr>
        <p:txBody>
          <a:bodyPr/>
          <a:lstStyle/>
          <a:p>
            <a:r>
              <a:rPr lang="tr-TR" sz="2000" b="1" dirty="0" smtClean="0">
                <a:solidFill>
                  <a:srgbClr val="FF0000"/>
                </a:solidFill>
              </a:rPr>
              <a:t>	 Düzgün beşgen prizmanın tabana paralel  olan bir tane simetri düzlemi vardır.</a:t>
            </a:r>
            <a:endParaRPr lang="tr-TR" sz="2000" b="1" dirty="0">
              <a:solidFill>
                <a:srgbClr val="FF0000"/>
              </a:solidFill>
            </a:endParaRPr>
          </a:p>
        </p:txBody>
      </p:sp>
      <p:sp>
        <p:nvSpPr>
          <p:cNvPr id="7" name="Dikdörtgen 6"/>
          <p:cNvSpPr>
            <a:spLocks noChangeArrowheads="1"/>
          </p:cNvSpPr>
          <p:nvPr/>
        </p:nvSpPr>
        <p:spPr bwMode="auto">
          <a:xfrm>
            <a:off x="5609956" y="6457890"/>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sz="2000" b="1" dirty="0">
                <a:solidFill>
                  <a:srgbClr val="FF0000"/>
                </a:solidFill>
                <a:hlinkClick r:id="rId3"/>
              </a:rPr>
              <a:t>omeraskerden@hotmail.com.tr</a:t>
            </a:r>
            <a:endParaRPr lang="tr-TR" sz="2000" dirty="0"/>
          </a:p>
        </p:txBody>
      </p:sp>
      <p:sp>
        <p:nvSpPr>
          <p:cNvPr id="8" name="Dikdörtgen Belirtme Çizgisi 7"/>
          <p:cNvSpPr/>
          <p:nvPr/>
        </p:nvSpPr>
        <p:spPr>
          <a:xfrm>
            <a:off x="6537209" y="116632"/>
            <a:ext cx="2411760"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BEŞGEN</a:t>
            </a:r>
          </a:p>
          <a:p>
            <a:pPr algn="ctr"/>
            <a:r>
              <a:rPr lang="tr-TR" sz="2000" b="1" dirty="0" smtClean="0">
                <a:solidFill>
                  <a:srgbClr val="FF0000"/>
                </a:solidFill>
              </a:rPr>
              <a:t>PRİZMANIN SİMETRİ DÜZLEMLERİ</a:t>
            </a:r>
          </a:p>
          <a:p>
            <a:pPr algn="ctr"/>
            <a:r>
              <a:rPr lang="tr-TR" sz="2000" b="1" dirty="0" smtClean="0">
                <a:solidFill>
                  <a:srgbClr val="FF0000"/>
                </a:solidFill>
              </a:rPr>
              <a:t>1</a:t>
            </a:r>
          </a:p>
          <a:p>
            <a:pPr algn="ctr"/>
            <a:endParaRPr lang="tr-TR" sz="2000" b="1" dirty="0">
              <a:solidFill>
                <a:srgbClr val="FF0000"/>
              </a:solidFill>
            </a:endParaRPr>
          </a:p>
        </p:txBody>
      </p:sp>
    </p:spTree>
    <p:extLst>
      <p:ext uri="{BB962C8B-B14F-4D97-AF65-F5344CB8AC3E}">
        <p14:creationId xmlns:p14="http://schemas.microsoft.com/office/powerpoint/2010/main" val="13153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47" y="1484784"/>
            <a:ext cx="3384376" cy="485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271" y="1484784"/>
            <a:ext cx="3384376" cy="485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1274164" y="1588957"/>
            <a:ext cx="1873770" cy="4302177"/>
          </a:xfrm>
          <a:custGeom>
            <a:avLst/>
            <a:gdLst>
              <a:gd name="connsiteX0" fmla="*/ 0 w 1873770"/>
              <a:gd name="connsiteY0" fmla="*/ 0 h 4302177"/>
              <a:gd name="connsiteX1" fmla="*/ 134911 w 1873770"/>
              <a:gd name="connsiteY1" fmla="*/ 3402768 h 4302177"/>
              <a:gd name="connsiteX2" fmla="*/ 1813810 w 1873770"/>
              <a:gd name="connsiteY2" fmla="*/ 4302177 h 4302177"/>
              <a:gd name="connsiteX3" fmla="*/ 1873770 w 1873770"/>
              <a:gd name="connsiteY3" fmla="*/ 539646 h 4302177"/>
              <a:gd name="connsiteX4" fmla="*/ 0 w 1873770"/>
              <a:gd name="connsiteY4" fmla="*/ 0 h 4302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3770" h="4302177">
                <a:moveTo>
                  <a:pt x="0" y="0"/>
                </a:moveTo>
                <a:lnTo>
                  <a:pt x="134911" y="3402768"/>
                </a:lnTo>
                <a:lnTo>
                  <a:pt x="1813810" y="4302177"/>
                </a:lnTo>
                <a:lnTo>
                  <a:pt x="1873770" y="539646"/>
                </a:lnTo>
                <a:lnTo>
                  <a:pt x="0" y="0"/>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Tabana dik olan</a:t>
            </a:r>
          </a:p>
          <a:p>
            <a:pPr algn="ctr"/>
            <a:r>
              <a:rPr lang="tr-TR" b="1" dirty="0" smtClean="0"/>
              <a:t>Simetri Düzlemi</a:t>
            </a:r>
          </a:p>
          <a:p>
            <a:pPr algn="ctr"/>
            <a:r>
              <a:rPr lang="tr-TR" b="1" dirty="0"/>
              <a:t>2</a:t>
            </a:r>
          </a:p>
        </p:txBody>
      </p:sp>
      <p:sp>
        <p:nvSpPr>
          <p:cNvPr id="5" name="Serbest Form 4"/>
          <p:cNvSpPr/>
          <p:nvPr/>
        </p:nvSpPr>
        <p:spPr>
          <a:xfrm>
            <a:off x="5456420" y="1753849"/>
            <a:ext cx="2653259" cy="4017364"/>
          </a:xfrm>
          <a:custGeom>
            <a:avLst/>
            <a:gdLst>
              <a:gd name="connsiteX0" fmla="*/ 0 w 2653259"/>
              <a:gd name="connsiteY0" fmla="*/ 299803 h 4017364"/>
              <a:gd name="connsiteX1" fmla="*/ 2653259 w 2653259"/>
              <a:gd name="connsiteY1" fmla="*/ 0 h 4017364"/>
              <a:gd name="connsiteX2" fmla="*/ 2578308 w 2653259"/>
              <a:gd name="connsiteY2" fmla="*/ 3492708 h 4017364"/>
              <a:gd name="connsiteX3" fmla="*/ 164891 w 2653259"/>
              <a:gd name="connsiteY3" fmla="*/ 4017364 h 4017364"/>
              <a:gd name="connsiteX4" fmla="*/ 0 w 2653259"/>
              <a:gd name="connsiteY4" fmla="*/ 299803 h 4017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259" h="4017364">
                <a:moveTo>
                  <a:pt x="0" y="299803"/>
                </a:moveTo>
                <a:lnTo>
                  <a:pt x="2653259" y="0"/>
                </a:lnTo>
                <a:lnTo>
                  <a:pt x="2578308" y="3492708"/>
                </a:lnTo>
                <a:lnTo>
                  <a:pt x="164891" y="4017364"/>
                </a:lnTo>
                <a:lnTo>
                  <a:pt x="0" y="299803"/>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Tabana dik olan</a:t>
            </a:r>
          </a:p>
          <a:p>
            <a:pPr algn="ctr"/>
            <a:r>
              <a:rPr lang="tr-TR" b="1" dirty="0" smtClean="0"/>
              <a:t>Simetri Düzlemi</a:t>
            </a:r>
          </a:p>
          <a:p>
            <a:pPr algn="ctr"/>
            <a:r>
              <a:rPr lang="tr-TR" b="1" dirty="0"/>
              <a:t>3</a:t>
            </a:r>
            <a:endParaRPr lang="tr-TR" b="1" dirty="0" smtClean="0"/>
          </a:p>
          <a:p>
            <a:pPr algn="ctr"/>
            <a:endParaRPr lang="tr-TR" dirty="0"/>
          </a:p>
        </p:txBody>
      </p:sp>
      <p:sp>
        <p:nvSpPr>
          <p:cNvPr id="7" name="Dikdörtgen 6"/>
          <p:cNvSpPr>
            <a:spLocks noChangeArrowheads="1"/>
          </p:cNvSpPr>
          <p:nvPr/>
        </p:nvSpPr>
        <p:spPr bwMode="auto">
          <a:xfrm>
            <a:off x="5609956" y="6456615"/>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sz="2000" b="1" dirty="0">
                <a:solidFill>
                  <a:srgbClr val="FF0000"/>
                </a:solidFill>
                <a:hlinkClick r:id="rId3"/>
              </a:rPr>
              <a:t>omeraskerden@hotmail.com.tr</a:t>
            </a:r>
            <a:endParaRPr lang="tr-TR" sz="2000" dirty="0"/>
          </a:p>
        </p:txBody>
      </p:sp>
      <p:sp>
        <p:nvSpPr>
          <p:cNvPr id="8" name="Dikdörtgen Belirtme Çizgisi 7"/>
          <p:cNvSpPr/>
          <p:nvPr/>
        </p:nvSpPr>
        <p:spPr>
          <a:xfrm>
            <a:off x="3419872" y="116632"/>
            <a:ext cx="2411760"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BEŞGEN</a:t>
            </a:r>
          </a:p>
          <a:p>
            <a:pPr algn="ctr"/>
            <a:r>
              <a:rPr lang="tr-TR" sz="2000" b="1" dirty="0" smtClean="0">
                <a:solidFill>
                  <a:srgbClr val="FF0000"/>
                </a:solidFill>
              </a:rPr>
              <a:t>PRİZMANIN SİMETRİ DÜZLEMLERİ</a:t>
            </a:r>
          </a:p>
          <a:p>
            <a:pPr algn="ctr"/>
            <a:r>
              <a:rPr lang="tr-TR" sz="2000" b="1" dirty="0" smtClean="0">
                <a:solidFill>
                  <a:srgbClr val="FF0000"/>
                </a:solidFill>
              </a:rPr>
              <a:t>2,3</a:t>
            </a:r>
          </a:p>
          <a:p>
            <a:pPr algn="ctr"/>
            <a:endParaRPr lang="tr-TR" sz="2000" b="1" dirty="0">
              <a:solidFill>
                <a:srgbClr val="FF0000"/>
              </a:solidFill>
            </a:endParaRPr>
          </a:p>
        </p:txBody>
      </p:sp>
    </p:spTree>
    <p:extLst>
      <p:ext uri="{BB962C8B-B14F-4D97-AF65-F5344CB8AC3E}">
        <p14:creationId xmlns:p14="http://schemas.microsoft.com/office/powerpoint/2010/main" val="938252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32656"/>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0068" y="332656"/>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3781820"/>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H="1" flipV="1">
            <a:off x="847080" y="0"/>
            <a:ext cx="1472194" cy="29603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flipV="1">
            <a:off x="5871087" y="0"/>
            <a:ext cx="2949385" cy="29603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flipH="1" flipV="1">
            <a:off x="4788024" y="3933056"/>
            <a:ext cx="3707144" cy="187220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851" y="3781821"/>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5" name="Düz Ok Bağlayıcısı 24"/>
          <p:cNvCxnSpPr/>
          <p:nvPr/>
        </p:nvCxnSpPr>
        <p:spPr>
          <a:xfrm flipV="1">
            <a:off x="1043608" y="3212976"/>
            <a:ext cx="2520280" cy="259228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Metin kutusu 29"/>
          <p:cNvSpPr txBox="1"/>
          <p:nvPr/>
        </p:nvSpPr>
        <p:spPr>
          <a:xfrm>
            <a:off x="2544190" y="2773943"/>
            <a:ext cx="393056" cy="584775"/>
          </a:xfrm>
          <a:prstGeom prst="rect">
            <a:avLst/>
          </a:prstGeom>
          <a:noFill/>
        </p:spPr>
        <p:txBody>
          <a:bodyPr wrap="none" rtlCol="0">
            <a:spAutoFit/>
          </a:bodyPr>
          <a:lstStyle/>
          <a:p>
            <a:r>
              <a:rPr lang="tr-TR" sz="3200" b="1" dirty="0" smtClean="0"/>
              <a:t>1</a:t>
            </a:r>
            <a:endParaRPr lang="tr-TR" sz="3200" b="1" dirty="0"/>
          </a:p>
        </p:txBody>
      </p:sp>
      <p:sp>
        <p:nvSpPr>
          <p:cNvPr id="34" name="Metin kutusu 33"/>
          <p:cNvSpPr txBox="1"/>
          <p:nvPr/>
        </p:nvSpPr>
        <p:spPr>
          <a:xfrm>
            <a:off x="5323072" y="2702758"/>
            <a:ext cx="393056" cy="584775"/>
          </a:xfrm>
          <a:prstGeom prst="rect">
            <a:avLst/>
          </a:prstGeom>
          <a:noFill/>
        </p:spPr>
        <p:txBody>
          <a:bodyPr wrap="none" rtlCol="0">
            <a:spAutoFit/>
          </a:bodyPr>
          <a:lstStyle/>
          <a:p>
            <a:r>
              <a:rPr lang="tr-TR" sz="3200" b="1" dirty="0" smtClean="0"/>
              <a:t>2</a:t>
            </a:r>
            <a:endParaRPr lang="tr-TR" sz="3200" b="1" dirty="0"/>
          </a:p>
        </p:txBody>
      </p:sp>
      <p:sp>
        <p:nvSpPr>
          <p:cNvPr id="35" name="Metin kutusu 34"/>
          <p:cNvSpPr txBox="1"/>
          <p:nvPr/>
        </p:nvSpPr>
        <p:spPr>
          <a:xfrm>
            <a:off x="1190121" y="5512877"/>
            <a:ext cx="393056" cy="584775"/>
          </a:xfrm>
          <a:prstGeom prst="rect">
            <a:avLst/>
          </a:prstGeom>
          <a:noFill/>
        </p:spPr>
        <p:txBody>
          <a:bodyPr wrap="none" rtlCol="0">
            <a:spAutoFit/>
          </a:bodyPr>
          <a:lstStyle/>
          <a:p>
            <a:r>
              <a:rPr lang="tr-TR" sz="3200" b="1" dirty="0" smtClean="0"/>
              <a:t>3</a:t>
            </a:r>
            <a:endParaRPr lang="tr-TR" sz="3200" b="1" dirty="0"/>
          </a:p>
        </p:txBody>
      </p:sp>
      <p:sp>
        <p:nvSpPr>
          <p:cNvPr id="36" name="Metin kutusu 35"/>
          <p:cNvSpPr txBox="1"/>
          <p:nvPr/>
        </p:nvSpPr>
        <p:spPr>
          <a:xfrm>
            <a:off x="8509160" y="5473846"/>
            <a:ext cx="393056" cy="584775"/>
          </a:xfrm>
          <a:prstGeom prst="rect">
            <a:avLst/>
          </a:prstGeom>
          <a:noFill/>
        </p:spPr>
        <p:txBody>
          <a:bodyPr wrap="none" rtlCol="0">
            <a:spAutoFit/>
          </a:bodyPr>
          <a:lstStyle/>
          <a:p>
            <a:r>
              <a:rPr lang="tr-TR" sz="3200" b="1" dirty="0" smtClean="0"/>
              <a:t>4</a:t>
            </a:r>
            <a:endParaRPr lang="tr-TR" sz="3200" b="1" dirty="0"/>
          </a:p>
        </p:txBody>
      </p:sp>
      <p:sp>
        <p:nvSpPr>
          <p:cNvPr id="37" name="Oval 36"/>
          <p:cNvSpPr/>
          <p:nvPr/>
        </p:nvSpPr>
        <p:spPr>
          <a:xfrm>
            <a:off x="2264363" y="2915834"/>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Oval 37"/>
          <p:cNvSpPr/>
          <p:nvPr/>
        </p:nvSpPr>
        <p:spPr>
          <a:xfrm>
            <a:off x="971600" y="333241"/>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Oval 40"/>
          <p:cNvSpPr/>
          <p:nvPr/>
        </p:nvSpPr>
        <p:spPr>
          <a:xfrm>
            <a:off x="5765823" y="292182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Oval 41"/>
          <p:cNvSpPr/>
          <p:nvPr/>
        </p:nvSpPr>
        <p:spPr>
          <a:xfrm>
            <a:off x="8341897" y="333241"/>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Oval 42"/>
          <p:cNvSpPr/>
          <p:nvPr/>
        </p:nvSpPr>
        <p:spPr>
          <a:xfrm>
            <a:off x="2231740" y="4446238"/>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Oval 43"/>
          <p:cNvSpPr/>
          <p:nvPr/>
        </p:nvSpPr>
        <p:spPr>
          <a:xfrm>
            <a:off x="971600" y="569291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Oval 44"/>
          <p:cNvSpPr/>
          <p:nvPr/>
        </p:nvSpPr>
        <p:spPr>
          <a:xfrm>
            <a:off x="8404650" y="5731941"/>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6" name="Oval 45"/>
          <p:cNvSpPr/>
          <p:nvPr/>
        </p:nvSpPr>
        <p:spPr>
          <a:xfrm>
            <a:off x="5765823" y="4435797"/>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Dikdörtgen 1"/>
          <p:cNvSpPr/>
          <p:nvPr/>
        </p:nvSpPr>
        <p:spPr>
          <a:xfrm>
            <a:off x="5586137" y="6488668"/>
            <a:ext cx="3534044" cy="400110"/>
          </a:xfrm>
          <a:prstGeom prst="rect">
            <a:avLst/>
          </a:prstGeom>
        </p:spPr>
        <p:txBody>
          <a:bodyPr wrap="none">
            <a:spAutoFit/>
          </a:bodyPr>
          <a:lstStyle/>
          <a:p>
            <a:pPr algn="r"/>
            <a:r>
              <a:rPr lang="tr-TR" sz="2000" b="1" dirty="0">
                <a:solidFill>
                  <a:srgbClr val="FF0000"/>
                </a:solidFill>
                <a:hlinkClick r:id="rId3"/>
              </a:rPr>
              <a:t>omeraskerden@hotmail.com.tr</a:t>
            </a:r>
            <a:endParaRPr lang="tr-TR" sz="2000" b="1" dirty="0">
              <a:solidFill>
                <a:srgbClr val="FF0000"/>
              </a:solidFill>
            </a:endParaRPr>
          </a:p>
        </p:txBody>
      </p:sp>
      <p:sp>
        <p:nvSpPr>
          <p:cNvPr id="3" name="Serbest Form 2"/>
          <p:cNvSpPr/>
          <p:nvPr/>
        </p:nvSpPr>
        <p:spPr>
          <a:xfrm>
            <a:off x="6490740" y="3852472"/>
            <a:ext cx="1319135" cy="2638269"/>
          </a:xfrm>
          <a:custGeom>
            <a:avLst/>
            <a:gdLst>
              <a:gd name="connsiteX0" fmla="*/ 1304144 w 1319135"/>
              <a:gd name="connsiteY0" fmla="*/ 2638269 h 2638269"/>
              <a:gd name="connsiteX1" fmla="*/ 14990 w 1319135"/>
              <a:gd name="connsiteY1" fmla="*/ 1963712 h 2638269"/>
              <a:gd name="connsiteX2" fmla="*/ 0 w 1319135"/>
              <a:gd name="connsiteY2" fmla="*/ 0 h 2638269"/>
              <a:gd name="connsiteX3" fmla="*/ 1319135 w 1319135"/>
              <a:gd name="connsiteY3" fmla="*/ 674557 h 2638269"/>
              <a:gd name="connsiteX4" fmla="*/ 1304144 w 1319135"/>
              <a:gd name="connsiteY4" fmla="*/ 2638269 h 2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135" h="2638269">
                <a:moveTo>
                  <a:pt x="1304144" y="2638269"/>
                </a:moveTo>
                <a:lnTo>
                  <a:pt x="14990" y="1963712"/>
                </a:lnTo>
                <a:lnTo>
                  <a:pt x="0" y="0"/>
                </a:lnTo>
                <a:lnTo>
                  <a:pt x="1319135" y="674557"/>
                </a:lnTo>
                <a:lnTo>
                  <a:pt x="1304144" y="263826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Serbest Form 5"/>
          <p:cNvSpPr/>
          <p:nvPr/>
        </p:nvSpPr>
        <p:spPr>
          <a:xfrm>
            <a:off x="6475751" y="389744"/>
            <a:ext cx="1334124" cy="2653259"/>
          </a:xfrm>
          <a:custGeom>
            <a:avLst/>
            <a:gdLst>
              <a:gd name="connsiteX0" fmla="*/ 1319134 w 1334124"/>
              <a:gd name="connsiteY0" fmla="*/ 2653259 h 2653259"/>
              <a:gd name="connsiteX1" fmla="*/ 1334124 w 1334124"/>
              <a:gd name="connsiteY1" fmla="*/ 659567 h 2653259"/>
              <a:gd name="connsiteX2" fmla="*/ 14990 w 1334124"/>
              <a:gd name="connsiteY2" fmla="*/ 0 h 2653259"/>
              <a:gd name="connsiteX3" fmla="*/ 0 w 1334124"/>
              <a:gd name="connsiteY3" fmla="*/ 1963712 h 2653259"/>
              <a:gd name="connsiteX4" fmla="*/ 1319134 w 1334124"/>
              <a:gd name="connsiteY4" fmla="*/ 2653259 h 2653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124" h="2653259">
                <a:moveTo>
                  <a:pt x="1319134" y="2653259"/>
                </a:moveTo>
                <a:lnTo>
                  <a:pt x="1334124" y="659567"/>
                </a:lnTo>
                <a:lnTo>
                  <a:pt x="14990" y="0"/>
                </a:lnTo>
                <a:lnTo>
                  <a:pt x="0" y="1963712"/>
                </a:lnTo>
                <a:lnTo>
                  <a:pt x="1319134" y="265325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Serbest Form 6"/>
          <p:cNvSpPr/>
          <p:nvPr/>
        </p:nvSpPr>
        <p:spPr>
          <a:xfrm>
            <a:off x="359764" y="3852472"/>
            <a:ext cx="2653259" cy="2608289"/>
          </a:xfrm>
          <a:custGeom>
            <a:avLst/>
            <a:gdLst>
              <a:gd name="connsiteX0" fmla="*/ 0 w 2653259"/>
              <a:gd name="connsiteY0" fmla="*/ 2608289 h 2608289"/>
              <a:gd name="connsiteX1" fmla="*/ 14990 w 2653259"/>
              <a:gd name="connsiteY1" fmla="*/ 644577 h 2608289"/>
              <a:gd name="connsiteX2" fmla="*/ 2638269 w 2653259"/>
              <a:gd name="connsiteY2" fmla="*/ 0 h 2608289"/>
              <a:gd name="connsiteX3" fmla="*/ 2653259 w 2653259"/>
              <a:gd name="connsiteY3" fmla="*/ 1948721 h 2608289"/>
              <a:gd name="connsiteX4" fmla="*/ 0 w 2653259"/>
              <a:gd name="connsiteY4" fmla="*/ 2608289 h 2608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259" h="2608289">
                <a:moveTo>
                  <a:pt x="0" y="2608289"/>
                </a:moveTo>
                <a:lnTo>
                  <a:pt x="14990" y="644577"/>
                </a:lnTo>
                <a:lnTo>
                  <a:pt x="2638269" y="0"/>
                </a:lnTo>
                <a:lnTo>
                  <a:pt x="2653259" y="1948721"/>
                </a:lnTo>
                <a:lnTo>
                  <a:pt x="0" y="260828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erbest Form 9"/>
          <p:cNvSpPr/>
          <p:nvPr/>
        </p:nvSpPr>
        <p:spPr>
          <a:xfrm>
            <a:off x="344774" y="389744"/>
            <a:ext cx="2653259" cy="2623279"/>
          </a:xfrm>
          <a:custGeom>
            <a:avLst/>
            <a:gdLst>
              <a:gd name="connsiteX0" fmla="*/ 0 w 2653259"/>
              <a:gd name="connsiteY0" fmla="*/ 2623279 h 2623279"/>
              <a:gd name="connsiteX1" fmla="*/ 14990 w 2653259"/>
              <a:gd name="connsiteY1" fmla="*/ 674558 h 2623279"/>
              <a:gd name="connsiteX2" fmla="*/ 2653259 w 2653259"/>
              <a:gd name="connsiteY2" fmla="*/ 0 h 2623279"/>
              <a:gd name="connsiteX3" fmla="*/ 2638269 w 2653259"/>
              <a:gd name="connsiteY3" fmla="*/ 1963712 h 2623279"/>
              <a:gd name="connsiteX4" fmla="*/ 0 w 2653259"/>
              <a:gd name="connsiteY4" fmla="*/ 2623279 h 2623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259" h="2623279">
                <a:moveTo>
                  <a:pt x="0" y="2623279"/>
                </a:moveTo>
                <a:lnTo>
                  <a:pt x="14990" y="674558"/>
                </a:lnTo>
                <a:lnTo>
                  <a:pt x="2653259" y="0"/>
                </a:lnTo>
                <a:lnTo>
                  <a:pt x="2638269" y="1963712"/>
                </a:lnTo>
                <a:lnTo>
                  <a:pt x="0" y="262327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2" name="Düz Bağlayıcı 11"/>
          <p:cNvCxnSpPr>
            <a:stCxn id="7" idx="3"/>
            <a:endCxn id="7" idx="1"/>
          </p:cNvCxnSpPr>
          <p:nvPr/>
        </p:nvCxnSpPr>
        <p:spPr>
          <a:xfrm flipH="1" flipV="1">
            <a:off x="374754" y="4497049"/>
            <a:ext cx="2638269" cy="13041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a:stCxn id="7" idx="0"/>
          </p:cNvCxnSpPr>
          <p:nvPr/>
        </p:nvCxnSpPr>
        <p:spPr>
          <a:xfrm flipV="1">
            <a:off x="359764" y="3852472"/>
            <a:ext cx="2653259" cy="26082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a:stCxn id="10" idx="3"/>
            <a:endCxn id="10" idx="1"/>
          </p:cNvCxnSpPr>
          <p:nvPr/>
        </p:nvCxnSpPr>
        <p:spPr>
          <a:xfrm flipH="1" flipV="1">
            <a:off x="359764" y="1064302"/>
            <a:ext cx="2623279" cy="128915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Düz Bağlayıcı 19"/>
          <p:cNvCxnSpPr>
            <a:stCxn id="10" idx="2"/>
            <a:endCxn id="10" idx="0"/>
          </p:cNvCxnSpPr>
          <p:nvPr/>
        </p:nvCxnSpPr>
        <p:spPr>
          <a:xfrm flipH="1">
            <a:off x="344774" y="389744"/>
            <a:ext cx="2653259" cy="2623279"/>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Düz Bağlayıcı 21"/>
          <p:cNvCxnSpPr>
            <a:stCxn id="6" idx="0"/>
            <a:endCxn id="6" idx="2"/>
          </p:cNvCxnSpPr>
          <p:nvPr/>
        </p:nvCxnSpPr>
        <p:spPr>
          <a:xfrm flipH="1" flipV="1">
            <a:off x="6490741" y="389744"/>
            <a:ext cx="1304144" cy="2653259"/>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a:stCxn id="6" idx="1"/>
            <a:endCxn id="6" idx="3"/>
          </p:cNvCxnSpPr>
          <p:nvPr/>
        </p:nvCxnSpPr>
        <p:spPr>
          <a:xfrm flipH="1">
            <a:off x="6475751" y="1049311"/>
            <a:ext cx="1334124" cy="13041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Düz Bağlayıcı 27"/>
          <p:cNvCxnSpPr>
            <a:stCxn id="3" idx="0"/>
            <a:endCxn id="3" idx="2"/>
          </p:cNvCxnSpPr>
          <p:nvPr/>
        </p:nvCxnSpPr>
        <p:spPr>
          <a:xfrm flipH="1" flipV="1">
            <a:off x="6490740" y="3852472"/>
            <a:ext cx="1304144" cy="2638269"/>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Düz Bağlayıcı 30"/>
          <p:cNvCxnSpPr>
            <a:stCxn id="3" idx="3"/>
            <a:endCxn id="3" idx="1"/>
          </p:cNvCxnSpPr>
          <p:nvPr/>
        </p:nvCxnSpPr>
        <p:spPr>
          <a:xfrm flipH="1">
            <a:off x="6505730" y="4527029"/>
            <a:ext cx="1304145" cy="1289155"/>
          </a:xfrm>
          <a:prstGeom prst="line">
            <a:avLst/>
          </a:prstGeom>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1614385" y="1643050"/>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Oval 39"/>
          <p:cNvSpPr/>
          <p:nvPr/>
        </p:nvSpPr>
        <p:spPr>
          <a:xfrm>
            <a:off x="7070610" y="1628060"/>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7" name="Oval 46"/>
          <p:cNvSpPr/>
          <p:nvPr/>
        </p:nvSpPr>
        <p:spPr>
          <a:xfrm>
            <a:off x="1621880" y="5098283"/>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Oval 47"/>
          <p:cNvSpPr/>
          <p:nvPr/>
        </p:nvSpPr>
        <p:spPr>
          <a:xfrm>
            <a:off x="7070610" y="5075798"/>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8584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animEffect transition="in" filter="fade">
                                      <p:cBhvr>
                                        <p:cTn id="20" dur="1000"/>
                                        <p:tgtEl>
                                          <p:spTgt spid="1028"/>
                                        </p:tgtEl>
                                      </p:cBhvr>
                                    </p:animEffect>
                                    <p:anim calcmode="lin" valueType="num">
                                      <p:cBhvr>
                                        <p:cTn id="21" dur="1000" fill="hold"/>
                                        <p:tgtEl>
                                          <p:spTgt spid="1028"/>
                                        </p:tgtEl>
                                        <p:attrNameLst>
                                          <p:attrName>ppt_x</p:attrName>
                                        </p:attrNameLst>
                                      </p:cBhvr>
                                      <p:tavLst>
                                        <p:tav tm="0">
                                          <p:val>
                                            <p:strVal val="#ppt_x"/>
                                          </p:val>
                                        </p:tav>
                                        <p:tav tm="100000">
                                          <p:val>
                                            <p:strVal val="#ppt_x"/>
                                          </p:val>
                                        </p:tav>
                                      </p:tavLst>
                                    </p:anim>
                                    <p:anim calcmode="lin" valueType="num">
                                      <p:cBhvr>
                                        <p:cTn id="22"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1000"/>
                                        <p:tgtEl>
                                          <p:spTgt spid="35"/>
                                        </p:tgtEl>
                                      </p:cBhvr>
                                    </p:animEffect>
                                    <p:anim calcmode="lin" valueType="num">
                                      <p:cBhvr>
                                        <p:cTn id="75" dur="1000" fill="hold"/>
                                        <p:tgtEl>
                                          <p:spTgt spid="35"/>
                                        </p:tgtEl>
                                        <p:attrNameLst>
                                          <p:attrName>ppt_x</p:attrName>
                                        </p:attrNameLst>
                                      </p:cBhvr>
                                      <p:tavLst>
                                        <p:tav tm="0">
                                          <p:val>
                                            <p:strVal val="#ppt_x"/>
                                          </p:val>
                                        </p:tav>
                                        <p:tav tm="100000">
                                          <p:val>
                                            <p:strVal val="#ppt_x"/>
                                          </p:val>
                                        </p:tav>
                                      </p:tavLst>
                                    </p:anim>
                                    <p:anim calcmode="lin" valueType="num">
                                      <p:cBhvr>
                                        <p:cTn id="7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1000"/>
                                        <p:tgtEl>
                                          <p:spTgt spid="36"/>
                                        </p:tgtEl>
                                      </p:cBhvr>
                                    </p:animEffect>
                                    <p:anim calcmode="lin" valueType="num">
                                      <p:cBhvr>
                                        <p:cTn id="82" dur="1000" fill="hold"/>
                                        <p:tgtEl>
                                          <p:spTgt spid="36"/>
                                        </p:tgtEl>
                                        <p:attrNameLst>
                                          <p:attrName>ppt_x</p:attrName>
                                        </p:attrNameLst>
                                      </p:cBhvr>
                                      <p:tavLst>
                                        <p:tav tm="0">
                                          <p:val>
                                            <p:strVal val="#ppt_x"/>
                                          </p:val>
                                        </p:tav>
                                        <p:tav tm="100000">
                                          <p:val>
                                            <p:strVal val="#ppt_x"/>
                                          </p:val>
                                        </p:tav>
                                      </p:tavLst>
                                    </p:anim>
                                    <p:anim calcmode="lin" valueType="num">
                                      <p:cBhvr>
                                        <p:cTn id="8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7"/>
                                        </p:tgtEl>
                                        <p:attrNameLst>
                                          <p:attrName>style.visibility</p:attrName>
                                        </p:attrNameLst>
                                      </p:cBhvr>
                                      <p:to>
                                        <p:strVal val="visible"/>
                                      </p:to>
                                    </p:set>
                                    <p:anim calcmode="lin" valueType="num">
                                      <p:cBhvr additive="base">
                                        <p:cTn id="88" dur="500" fill="hold"/>
                                        <p:tgtEl>
                                          <p:spTgt spid="37"/>
                                        </p:tgtEl>
                                        <p:attrNameLst>
                                          <p:attrName>ppt_x</p:attrName>
                                        </p:attrNameLst>
                                      </p:cBhvr>
                                      <p:tavLst>
                                        <p:tav tm="0">
                                          <p:val>
                                            <p:strVal val="#ppt_x"/>
                                          </p:val>
                                        </p:tav>
                                        <p:tav tm="100000">
                                          <p:val>
                                            <p:strVal val="#ppt_x"/>
                                          </p:val>
                                        </p:tav>
                                      </p:tavLst>
                                    </p:anim>
                                    <p:anim calcmode="lin" valueType="num">
                                      <p:cBhvr additive="base">
                                        <p:cTn id="8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ppt_x"/>
                                          </p:val>
                                        </p:tav>
                                        <p:tav tm="100000">
                                          <p:val>
                                            <p:strVal val="#ppt_x"/>
                                          </p:val>
                                        </p:tav>
                                      </p:tavLst>
                                    </p:anim>
                                    <p:anim calcmode="lin" valueType="num">
                                      <p:cBhvr additive="base">
                                        <p:cTn id="9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ppt_x"/>
                                          </p:val>
                                        </p:tav>
                                        <p:tav tm="100000">
                                          <p:val>
                                            <p:strVal val="#ppt_x"/>
                                          </p:val>
                                        </p:tav>
                                      </p:tavLst>
                                    </p:anim>
                                    <p:anim calcmode="lin" valueType="num">
                                      <p:cBhvr additive="base">
                                        <p:cTn id="101"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41"/>
                                        </p:tgtEl>
                                        <p:attrNameLst>
                                          <p:attrName>style.visibility</p:attrName>
                                        </p:attrNameLst>
                                      </p:cBhvr>
                                      <p:to>
                                        <p:strVal val="visible"/>
                                      </p:to>
                                    </p:set>
                                    <p:anim calcmode="lin" valueType="num">
                                      <p:cBhvr additive="base">
                                        <p:cTn id="106" dur="500" fill="hold"/>
                                        <p:tgtEl>
                                          <p:spTgt spid="41"/>
                                        </p:tgtEl>
                                        <p:attrNameLst>
                                          <p:attrName>ppt_x</p:attrName>
                                        </p:attrNameLst>
                                      </p:cBhvr>
                                      <p:tavLst>
                                        <p:tav tm="0">
                                          <p:val>
                                            <p:strVal val="#ppt_x"/>
                                          </p:val>
                                        </p:tav>
                                        <p:tav tm="100000">
                                          <p:val>
                                            <p:strVal val="#ppt_x"/>
                                          </p:val>
                                        </p:tav>
                                      </p:tavLst>
                                    </p:anim>
                                    <p:anim calcmode="lin" valueType="num">
                                      <p:cBhvr additive="base">
                                        <p:cTn id="10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500" fill="hold"/>
                                        <p:tgtEl>
                                          <p:spTgt spid="42"/>
                                        </p:tgtEl>
                                        <p:attrNameLst>
                                          <p:attrName>ppt_x</p:attrName>
                                        </p:attrNameLst>
                                      </p:cBhvr>
                                      <p:tavLst>
                                        <p:tav tm="0">
                                          <p:val>
                                            <p:strVal val="#ppt_x"/>
                                          </p:val>
                                        </p:tav>
                                        <p:tav tm="100000">
                                          <p:val>
                                            <p:strVal val="#ppt_x"/>
                                          </p:val>
                                        </p:tav>
                                      </p:tavLst>
                                    </p:anim>
                                    <p:anim calcmode="lin" valueType="num">
                                      <p:cBhvr additive="base">
                                        <p:cTn id="11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40"/>
                                        </p:tgtEl>
                                        <p:attrNameLst>
                                          <p:attrName>style.visibility</p:attrName>
                                        </p:attrNameLst>
                                      </p:cBhvr>
                                      <p:to>
                                        <p:strVal val="visible"/>
                                      </p:to>
                                    </p:set>
                                    <p:anim calcmode="lin" valueType="num">
                                      <p:cBhvr additive="base">
                                        <p:cTn id="118" dur="500" fill="hold"/>
                                        <p:tgtEl>
                                          <p:spTgt spid="40"/>
                                        </p:tgtEl>
                                        <p:attrNameLst>
                                          <p:attrName>ppt_x</p:attrName>
                                        </p:attrNameLst>
                                      </p:cBhvr>
                                      <p:tavLst>
                                        <p:tav tm="0">
                                          <p:val>
                                            <p:strVal val="#ppt_x"/>
                                          </p:val>
                                        </p:tav>
                                        <p:tav tm="100000">
                                          <p:val>
                                            <p:strVal val="#ppt_x"/>
                                          </p:val>
                                        </p:tav>
                                      </p:tavLst>
                                    </p:anim>
                                    <p:anim calcmode="lin" valueType="num">
                                      <p:cBhvr additive="base">
                                        <p:cTn id="11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43"/>
                                        </p:tgtEl>
                                        <p:attrNameLst>
                                          <p:attrName>style.visibility</p:attrName>
                                        </p:attrNameLst>
                                      </p:cBhvr>
                                      <p:to>
                                        <p:strVal val="visible"/>
                                      </p:to>
                                    </p:set>
                                    <p:anim calcmode="lin" valueType="num">
                                      <p:cBhvr additive="base">
                                        <p:cTn id="124" dur="500" fill="hold"/>
                                        <p:tgtEl>
                                          <p:spTgt spid="43"/>
                                        </p:tgtEl>
                                        <p:attrNameLst>
                                          <p:attrName>ppt_x</p:attrName>
                                        </p:attrNameLst>
                                      </p:cBhvr>
                                      <p:tavLst>
                                        <p:tav tm="0">
                                          <p:val>
                                            <p:strVal val="#ppt_x"/>
                                          </p:val>
                                        </p:tav>
                                        <p:tav tm="100000">
                                          <p:val>
                                            <p:strVal val="#ppt_x"/>
                                          </p:val>
                                        </p:tav>
                                      </p:tavLst>
                                    </p:anim>
                                    <p:anim calcmode="lin" valueType="num">
                                      <p:cBhvr additive="base">
                                        <p:cTn id="12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additive="base">
                                        <p:cTn id="130" dur="500" fill="hold"/>
                                        <p:tgtEl>
                                          <p:spTgt spid="47"/>
                                        </p:tgtEl>
                                        <p:attrNameLst>
                                          <p:attrName>ppt_x</p:attrName>
                                        </p:attrNameLst>
                                      </p:cBhvr>
                                      <p:tavLst>
                                        <p:tav tm="0">
                                          <p:val>
                                            <p:strVal val="#ppt_x"/>
                                          </p:val>
                                        </p:tav>
                                        <p:tav tm="100000">
                                          <p:val>
                                            <p:strVal val="#ppt_x"/>
                                          </p:val>
                                        </p:tav>
                                      </p:tavLst>
                                    </p:anim>
                                    <p:anim calcmode="lin" valueType="num">
                                      <p:cBhvr additive="base">
                                        <p:cTn id="13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44"/>
                                        </p:tgtEl>
                                        <p:attrNameLst>
                                          <p:attrName>style.visibility</p:attrName>
                                        </p:attrNameLst>
                                      </p:cBhvr>
                                      <p:to>
                                        <p:strVal val="visible"/>
                                      </p:to>
                                    </p:set>
                                    <p:anim calcmode="lin" valueType="num">
                                      <p:cBhvr additive="base">
                                        <p:cTn id="136" dur="500" fill="hold"/>
                                        <p:tgtEl>
                                          <p:spTgt spid="44"/>
                                        </p:tgtEl>
                                        <p:attrNameLst>
                                          <p:attrName>ppt_x</p:attrName>
                                        </p:attrNameLst>
                                      </p:cBhvr>
                                      <p:tavLst>
                                        <p:tav tm="0">
                                          <p:val>
                                            <p:strVal val="#ppt_x"/>
                                          </p:val>
                                        </p:tav>
                                        <p:tav tm="100000">
                                          <p:val>
                                            <p:strVal val="#ppt_x"/>
                                          </p:val>
                                        </p:tav>
                                      </p:tavLst>
                                    </p:anim>
                                    <p:anim calcmode="lin" valueType="num">
                                      <p:cBhvr additive="base">
                                        <p:cTn id="13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45"/>
                                        </p:tgtEl>
                                        <p:attrNameLst>
                                          <p:attrName>style.visibility</p:attrName>
                                        </p:attrNameLst>
                                      </p:cBhvr>
                                      <p:to>
                                        <p:strVal val="visible"/>
                                      </p:to>
                                    </p:set>
                                    <p:anim calcmode="lin" valueType="num">
                                      <p:cBhvr additive="base">
                                        <p:cTn id="142" dur="500" fill="hold"/>
                                        <p:tgtEl>
                                          <p:spTgt spid="45"/>
                                        </p:tgtEl>
                                        <p:attrNameLst>
                                          <p:attrName>ppt_x</p:attrName>
                                        </p:attrNameLst>
                                      </p:cBhvr>
                                      <p:tavLst>
                                        <p:tav tm="0">
                                          <p:val>
                                            <p:strVal val="#ppt_x"/>
                                          </p:val>
                                        </p:tav>
                                        <p:tav tm="100000">
                                          <p:val>
                                            <p:strVal val="#ppt_x"/>
                                          </p:val>
                                        </p:tav>
                                      </p:tavLst>
                                    </p:anim>
                                    <p:anim calcmode="lin" valueType="num">
                                      <p:cBhvr additive="base">
                                        <p:cTn id="143"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2" presetClass="entr" presetSubtype="4" fill="hold" grpId="0" nodeType="clickEffect">
                                  <p:stCondLst>
                                    <p:cond delay="0"/>
                                  </p:stCondLst>
                                  <p:childTnLst>
                                    <p:set>
                                      <p:cBhvr>
                                        <p:cTn id="147" dur="1" fill="hold">
                                          <p:stCondLst>
                                            <p:cond delay="0"/>
                                          </p:stCondLst>
                                        </p:cTn>
                                        <p:tgtEl>
                                          <p:spTgt spid="46"/>
                                        </p:tgtEl>
                                        <p:attrNameLst>
                                          <p:attrName>style.visibility</p:attrName>
                                        </p:attrNameLst>
                                      </p:cBhvr>
                                      <p:to>
                                        <p:strVal val="visible"/>
                                      </p:to>
                                    </p:set>
                                    <p:anim calcmode="lin" valueType="num">
                                      <p:cBhvr additive="base">
                                        <p:cTn id="148" dur="500" fill="hold"/>
                                        <p:tgtEl>
                                          <p:spTgt spid="46"/>
                                        </p:tgtEl>
                                        <p:attrNameLst>
                                          <p:attrName>ppt_x</p:attrName>
                                        </p:attrNameLst>
                                      </p:cBhvr>
                                      <p:tavLst>
                                        <p:tav tm="0">
                                          <p:val>
                                            <p:strVal val="#ppt_x"/>
                                          </p:val>
                                        </p:tav>
                                        <p:tav tm="100000">
                                          <p:val>
                                            <p:strVal val="#ppt_x"/>
                                          </p:val>
                                        </p:tav>
                                      </p:tavLst>
                                    </p:anim>
                                    <p:anim calcmode="lin" valueType="num">
                                      <p:cBhvr additive="base">
                                        <p:cTn id="14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2" presetClass="entr" presetSubtype="4" fill="hold" grpId="0" nodeType="click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additive="base">
                                        <p:cTn id="154" dur="500" fill="hold"/>
                                        <p:tgtEl>
                                          <p:spTgt spid="48"/>
                                        </p:tgtEl>
                                        <p:attrNameLst>
                                          <p:attrName>ppt_x</p:attrName>
                                        </p:attrNameLst>
                                      </p:cBhvr>
                                      <p:tavLst>
                                        <p:tav tm="0">
                                          <p:val>
                                            <p:strVal val="#ppt_x"/>
                                          </p:val>
                                        </p:tav>
                                        <p:tav tm="100000">
                                          <p:val>
                                            <p:strVal val="#ppt_x"/>
                                          </p:val>
                                        </p:tav>
                                      </p:tavLst>
                                    </p:anim>
                                    <p:anim calcmode="lin" valueType="num">
                                      <p:cBhvr additive="base">
                                        <p:cTn id="15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42" presetClass="entr" presetSubtype="0" fill="hold" grpId="0" nodeType="clickEffect">
                                  <p:stCondLst>
                                    <p:cond delay="0"/>
                                  </p:stCondLst>
                                  <p:childTnLst>
                                    <p:set>
                                      <p:cBhvr>
                                        <p:cTn id="159" dur="1" fill="hold">
                                          <p:stCondLst>
                                            <p:cond delay="0"/>
                                          </p:stCondLst>
                                        </p:cTn>
                                        <p:tgtEl>
                                          <p:spTgt spid="10"/>
                                        </p:tgtEl>
                                        <p:attrNameLst>
                                          <p:attrName>style.visibility</p:attrName>
                                        </p:attrNameLst>
                                      </p:cBhvr>
                                      <p:to>
                                        <p:strVal val="visible"/>
                                      </p:to>
                                    </p:set>
                                    <p:animEffect transition="in" filter="fade">
                                      <p:cBhvr>
                                        <p:cTn id="160" dur="1000"/>
                                        <p:tgtEl>
                                          <p:spTgt spid="10"/>
                                        </p:tgtEl>
                                      </p:cBhvr>
                                    </p:animEffect>
                                    <p:anim calcmode="lin" valueType="num">
                                      <p:cBhvr>
                                        <p:cTn id="161" dur="1000" fill="hold"/>
                                        <p:tgtEl>
                                          <p:spTgt spid="10"/>
                                        </p:tgtEl>
                                        <p:attrNameLst>
                                          <p:attrName>ppt_x</p:attrName>
                                        </p:attrNameLst>
                                      </p:cBhvr>
                                      <p:tavLst>
                                        <p:tav tm="0">
                                          <p:val>
                                            <p:strVal val="#ppt_x"/>
                                          </p:val>
                                        </p:tav>
                                        <p:tav tm="100000">
                                          <p:val>
                                            <p:strVal val="#ppt_x"/>
                                          </p:val>
                                        </p:tav>
                                      </p:tavLst>
                                    </p:anim>
                                    <p:anim calcmode="lin" valueType="num">
                                      <p:cBhvr>
                                        <p:cTn id="16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42" presetClass="entr" presetSubtype="0" fill="hold" grpId="0" nodeType="clickEffect">
                                  <p:stCondLst>
                                    <p:cond delay="0"/>
                                  </p:stCondLst>
                                  <p:childTnLst>
                                    <p:set>
                                      <p:cBhvr>
                                        <p:cTn id="166" dur="1" fill="hold">
                                          <p:stCondLst>
                                            <p:cond delay="0"/>
                                          </p:stCondLst>
                                        </p:cTn>
                                        <p:tgtEl>
                                          <p:spTgt spid="6"/>
                                        </p:tgtEl>
                                        <p:attrNameLst>
                                          <p:attrName>style.visibility</p:attrName>
                                        </p:attrNameLst>
                                      </p:cBhvr>
                                      <p:to>
                                        <p:strVal val="visible"/>
                                      </p:to>
                                    </p:set>
                                    <p:animEffect transition="in" filter="fade">
                                      <p:cBhvr>
                                        <p:cTn id="167" dur="1000"/>
                                        <p:tgtEl>
                                          <p:spTgt spid="6"/>
                                        </p:tgtEl>
                                      </p:cBhvr>
                                    </p:animEffect>
                                    <p:anim calcmode="lin" valueType="num">
                                      <p:cBhvr>
                                        <p:cTn id="168" dur="1000" fill="hold"/>
                                        <p:tgtEl>
                                          <p:spTgt spid="6"/>
                                        </p:tgtEl>
                                        <p:attrNameLst>
                                          <p:attrName>ppt_x</p:attrName>
                                        </p:attrNameLst>
                                      </p:cBhvr>
                                      <p:tavLst>
                                        <p:tav tm="0">
                                          <p:val>
                                            <p:strVal val="#ppt_x"/>
                                          </p:val>
                                        </p:tav>
                                        <p:tav tm="100000">
                                          <p:val>
                                            <p:strVal val="#ppt_x"/>
                                          </p:val>
                                        </p:tav>
                                      </p:tavLst>
                                    </p:anim>
                                    <p:anim calcmode="lin" valueType="num">
                                      <p:cBhvr>
                                        <p:cTn id="16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42" presetClass="entr" presetSubtype="0" fill="hold" grpId="0" nodeType="clickEffect">
                                  <p:stCondLst>
                                    <p:cond delay="0"/>
                                  </p:stCondLst>
                                  <p:childTnLst>
                                    <p:set>
                                      <p:cBhvr>
                                        <p:cTn id="173" dur="1" fill="hold">
                                          <p:stCondLst>
                                            <p:cond delay="0"/>
                                          </p:stCondLst>
                                        </p:cTn>
                                        <p:tgtEl>
                                          <p:spTgt spid="7"/>
                                        </p:tgtEl>
                                        <p:attrNameLst>
                                          <p:attrName>style.visibility</p:attrName>
                                        </p:attrNameLst>
                                      </p:cBhvr>
                                      <p:to>
                                        <p:strVal val="visible"/>
                                      </p:to>
                                    </p:set>
                                    <p:animEffect transition="in" filter="fade">
                                      <p:cBhvr>
                                        <p:cTn id="174" dur="1000"/>
                                        <p:tgtEl>
                                          <p:spTgt spid="7"/>
                                        </p:tgtEl>
                                      </p:cBhvr>
                                    </p:animEffect>
                                    <p:anim calcmode="lin" valueType="num">
                                      <p:cBhvr>
                                        <p:cTn id="175" dur="1000" fill="hold"/>
                                        <p:tgtEl>
                                          <p:spTgt spid="7"/>
                                        </p:tgtEl>
                                        <p:attrNameLst>
                                          <p:attrName>ppt_x</p:attrName>
                                        </p:attrNameLst>
                                      </p:cBhvr>
                                      <p:tavLst>
                                        <p:tav tm="0">
                                          <p:val>
                                            <p:strVal val="#ppt_x"/>
                                          </p:val>
                                        </p:tav>
                                        <p:tav tm="100000">
                                          <p:val>
                                            <p:strVal val="#ppt_x"/>
                                          </p:val>
                                        </p:tav>
                                      </p:tavLst>
                                    </p:anim>
                                    <p:anim calcmode="lin" valueType="num">
                                      <p:cBhvr>
                                        <p:cTn id="17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42" presetClass="entr" presetSubtype="0" fill="hold" grpId="0" nodeType="clickEffect">
                                  <p:stCondLst>
                                    <p:cond delay="0"/>
                                  </p:stCondLst>
                                  <p:childTnLst>
                                    <p:set>
                                      <p:cBhvr>
                                        <p:cTn id="180" dur="1" fill="hold">
                                          <p:stCondLst>
                                            <p:cond delay="0"/>
                                          </p:stCondLst>
                                        </p:cTn>
                                        <p:tgtEl>
                                          <p:spTgt spid="3"/>
                                        </p:tgtEl>
                                        <p:attrNameLst>
                                          <p:attrName>style.visibility</p:attrName>
                                        </p:attrNameLst>
                                      </p:cBhvr>
                                      <p:to>
                                        <p:strVal val="visible"/>
                                      </p:to>
                                    </p:set>
                                    <p:animEffect transition="in" filter="fade">
                                      <p:cBhvr>
                                        <p:cTn id="181" dur="1000"/>
                                        <p:tgtEl>
                                          <p:spTgt spid="3"/>
                                        </p:tgtEl>
                                      </p:cBhvr>
                                    </p:animEffect>
                                    <p:anim calcmode="lin" valueType="num">
                                      <p:cBhvr>
                                        <p:cTn id="182" dur="1000" fill="hold"/>
                                        <p:tgtEl>
                                          <p:spTgt spid="3"/>
                                        </p:tgtEl>
                                        <p:attrNameLst>
                                          <p:attrName>ppt_x</p:attrName>
                                        </p:attrNameLst>
                                      </p:cBhvr>
                                      <p:tavLst>
                                        <p:tav tm="0">
                                          <p:val>
                                            <p:strVal val="#ppt_x"/>
                                          </p:val>
                                        </p:tav>
                                        <p:tav tm="100000">
                                          <p:val>
                                            <p:strVal val="#ppt_x"/>
                                          </p:val>
                                        </p:tav>
                                      </p:tavLst>
                                    </p:anim>
                                    <p:anim calcmode="lin" valueType="num">
                                      <p:cBhvr>
                                        <p:cTn id="18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42" presetClass="entr" presetSubtype="0" fill="hold" nodeType="clickEffect">
                                  <p:stCondLst>
                                    <p:cond delay="0"/>
                                  </p:stCondLst>
                                  <p:childTnLst>
                                    <p:set>
                                      <p:cBhvr>
                                        <p:cTn id="187" dur="1" fill="hold">
                                          <p:stCondLst>
                                            <p:cond delay="0"/>
                                          </p:stCondLst>
                                        </p:cTn>
                                        <p:tgtEl>
                                          <p:spTgt spid="12"/>
                                        </p:tgtEl>
                                        <p:attrNameLst>
                                          <p:attrName>style.visibility</p:attrName>
                                        </p:attrNameLst>
                                      </p:cBhvr>
                                      <p:to>
                                        <p:strVal val="visible"/>
                                      </p:to>
                                    </p:set>
                                    <p:animEffect transition="in" filter="fade">
                                      <p:cBhvr>
                                        <p:cTn id="188" dur="1000"/>
                                        <p:tgtEl>
                                          <p:spTgt spid="12"/>
                                        </p:tgtEl>
                                      </p:cBhvr>
                                    </p:animEffect>
                                    <p:anim calcmode="lin" valueType="num">
                                      <p:cBhvr>
                                        <p:cTn id="189" dur="1000" fill="hold"/>
                                        <p:tgtEl>
                                          <p:spTgt spid="12"/>
                                        </p:tgtEl>
                                        <p:attrNameLst>
                                          <p:attrName>ppt_x</p:attrName>
                                        </p:attrNameLst>
                                      </p:cBhvr>
                                      <p:tavLst>
                                        <p:tav tm="0">
                                          <p:val>
                                            <p:strVal val="#ppt_x"/>
                                          </p:val>
                                        </p:tav>
                                        <p:tav tm="100000">
                                          <p:val>
                                            <p:strVal val="#ppt_x"/>
                                          </p:val>
                                        </p:tav>
                                      </p:tavLst>
                                    </p:anim>
                                    <p:anim calcmode="lin" valueType="num">
                                      <p:cBhvr>
                                        <p:cTn id="19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91" fill="hold">
                      <p:stCondLst>
                        <p:cond delay="indefinite"/>
                      </p:stCondLst>
                      <p:childTnLst>
                        <p:par>
                          <p:cTn id="192" fill="hold">
                            <p:stCondLst>
                              <p:cond delay="0"/>
                            </p:stCondLst>
                            <p:childTnLst>
                              <p:par>
                                <p:cTn id="193" presetID="42" presetClass="entr" presetSubtype="0" fill="hold" nodeType="clickEffect">
                                  <p:stCondLst>
                                    <p:cond delay="0"/>
                                  </p:stCondLst>
                                  <p:childTnLst>
                                    <p:set>
                                      <p:cBhvr>
                                        <p:cTn id="194" dur="1" fill="hold">
                                          <p:stCondLst>
                                            <p:cond delay="0"/>
                                          </p:stCondLst>
                                        </p:cTn>
                                        <p:tgtEl>
                                          <p:spTgt spid="16"/>
                                        </p:tgtEl>
                                        <p:attrNameLst>
                                          <p:attrName>style.visibility</p:attrName>
                                        </p:attrNameLst>
                                      </p:cBhvr>
                                      <p:to>
                                        <p:strVal val="visible"/>
                                      </p:to>
                                    </p:set>
                                    <p:animEffect transition="in" filter="fade">
                                      <p:cBhvr>
                                        <p:cTn id="195" dur="1000"/>
                                        <p:tgtEl>
                                          <p:spTgt spid="16"/>
                                        </p:tgtEl>
                                      </p:cBhvr>
                                    </p:animEffect>
                                    <p:anim calcmode="lin" valueType="num">
                                      <p:cBhvr>
                                        <p:cTn id="196" dur="1000" fill="hold"/>
                                        <p:tgtEl>
                                          <p:spTgt spid="16"/>
                                        </p:tgtEl>
                                        <p:attrNameLst>
                                          <p:attrName>ppt_x</p:attrName>
                                        </p:attrNameLst>
                                      </p:cBhvr>
                                      <p:tavLst>
                                        <p:tav tm="0">
                                          <p:val>
                                            <p:strVal val="#ppt_x"/>
                                          </p:val>
                                        </p:tav>
                                        <p:tav tm="100000">
                                          <p:val>
                                            <p:strVal val="#ppt_x"/>
                                          </p:val>
                                        </p:tav>
                                      </p:tavLst>
                                    </p:anim>
                                    <p:anim calcmode="lin" valueType="num">
                                      <p:cBhvr>
                                        <p:cTn id="19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42" presetClass="entr" presetSubtype="0" fill="hold" nodeType="clickEffect">
                                  <p:stCondLst>
                                    <p:cond delay="0"/>
                                  </p:stCondLst>
                                  <p:childTnLst>
                                    <p:set>
                                      <p:cBhvr>
                                        <p:cTn id="201" dur="1" fill="hold">
                                          <p:stCondLst>
                                            <p:cond delay="0"/>
                                          </p:stCondLst>
                                        </p:cTn>
                                        <p:tgtEl>
                                          <p:spTgt spid="18"/>
                                        </p:tgtEl>
                                        <p:attrNameLst>
                                          <p:attrName>style.visibility</p:attrName>
                                        </p:attrNameLst>
                                      </p:cBhvr>
                                      <p:to>
                                        <p:strVal val="visible"/>
                                      </p:to>
                                    </p:set>
                                    <p:animEffect transition="in" filter="fade">
                                      <p:cBhvr>
                                        <p:cTn id="202" dur="1000"/>
                                        <p:tgtEl>
                                          <p:spTgt spid="18"/>
                                        </p:tgtEl>
                                      </p:cBhvr>
                                    </p:animEffect>
                                    <p:anim calcmode="lin" valueType="num">
                                      <p:cBhvr>
                                        <p:cTn id="203" dur="1000" fill="hold"/>
                                        <p:tgtEl>
                                          <p:spTgt spid="18"/>
                                        </p:tgtEl>
                                        <p:attrNameLst>
                                          <p:attrName>ppt_x</p:attrName>
                                        </p:attrNameLst>
                                      </p:cBhvr>
                                      <p:tavLst>
                                        <p:tav tm="0">
                                          <p:val>
                                            <p:strVal val="#ppt_x"/>
                                          </p:val>
                                        </p:tav>
                                        <p:tav tm="100000">
                                          <p:val>
                                            <p:strVal val="#ppt_x"/>
                                          </p:val>
                                        </p:tav>
                                      </p:tavLst>
                                    </p:anim>
                                    <p:anim calcmode="lin" valueType="num">
                                      <p:cBhvr>
                                        <p:cTn id="20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5" fill="hold">
                      <p:stCondLst>
                        <p:cond delay="indefinite"/>
                      </p:stCondLst>
                      <p:childTnLst>
                        <p:par>
                          <p:cTn id="206" fill="hold">
                            <p:stCondLst>
                              <p:cond delay="0"/>
                            </p:stCondLst>
                            <p:childTnLst>
                              <p:par>
                                <p:cTn id="207" presetID="42" presetClass="entr" presetSubtype="0" fill="hold" nodeType="clickEffect">
                                  <p:stCondLst>
                                    <p:cond delay="0"/>
                                  </p:stCondLst>
                                  <p:childTnLst>
                                    <p:set>
                                      <p:cBhvr>
                                        <p:cTn id="208" dur="1" fill="hold">
                                          <p:stCondLst>
                                            <p:cond delay="0"/>
                                          </p:stCondLst>
                                        </p:cTn>
                                        <p:tgtEl>
                                          <p:spTgt spid="20"/>
                                        </p:tgtEl>
                                        <p:attrNameLst>
                                          <p:attrName>style.visibility</p:attrName>
                                        </p:attrNameLst>
                                      </p:cBhvr>
                                      <p:to>
                                        <p:strVal val="visible"/>
                                      </p:to>
                                    </p:set>
                                    <p:animEffect transition="in" filter="fade">
                                      <p:cBhvr>
                                        <p:cTn id="209" dur="1000"/>
                                        <p:tgtEl>
                                          <p:spTgt spid="20"/>
                                        </p:tgtEl>
                                      </p:cBhvr>
                                    </p:animEffect>
                                    <p:anim calcmode="lin" valueType="num">
                                      <p:cBhvr>
                                        <p:cTn id="210" dur="1000" fill="hold"/>
                                        <p:tgtEl>
                                          <p:spTgt spid="20"/>
                                        </p:tgtEl>
                                        <p:attrNameLst>
                                          <p:attrName>ppt_x</p:attrName>
                                        </p:attrNameLst>
                                      </p:cBhvr>
                                      <p:tavLst>
                                        <p:tav tm="0">
                                          <p:val>
                                            <p:strVal val="#ppt_x"/>
                                          </p:val>
                                        </p:tav>
                                        <p:tav tm="100000">
                                          <p:val>
                                            <p:strVal val="#ppt_x"/>
                                          </p:val>
                                        </p:tav>
                                      </p:tavLst>
                                    </p:anim>
                                    <p:anim calcmode="lin" valueType="num">
                                      <p:cBhvr>
                                        <p:cTn id="21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42" presetClass="entr" presetSubtype="0" fill="hold" nodeType="clickEffect">
                                  <p:stCondLst>
                                    <p:cond delay="0"/>
                                  </p:stCondLst>
                                  <p:childTnLst>
                                    <p:set>
                                      <p:cBhvr>
                                        <p:cTn id="215" dur="1" fill="hold">
                                          <p:stCondLst>
                                            <p:cond delay="0"/>
                                          </p:stCondLst>
                                        </p:cTn>
                                        <p:tgtEl>
                                          <p:spTgt spid="22"/>
                                        </p:tgtEl>
                                        <p:attrNameLst>
                                          <p:attrName>style.visibility</p:attrName>
                                        </p:attrNameLst>
                                      </p:cBhvr>
                                      <p:to>
                                        <p:strVal val="visible"/>
                                      </p:to>
                                    </p:set>
                                    <p:animEffect transition="in" filter="fade">
                                      <p:cBhvr>
                                        <p:cTn id="216" dur="1000"/>
                                        <p:tgtEl>
                                          <p:spTgt spid="22"/>
                                        </p:tgtEl>
                                      </p:cBhvr>
                                    </p:animEffect>
                                    <p:anim calcmode="lin" valueType="num">
                                      <p:cBhvr>
                                        <p:cTn id="217" dur="1000" fill="hold"/>
                                        <p:tgtEl>
                                          <p:spTgt spid="22"/>
                                        </p:tgtEl>
                                        <p:attrNameLst>
                                          <p:attrName>ppt_x</p:attrName>
                                        </p:attrNameLst>
                                      </p:cBhvr>
                                      <p:tavLst>
                                        <p:tav tm="0">
                                          <p:val>
                                            <p:strVal val="#ppt_x"/>
                                          </p:val>
                                        </p:tav>
                                        <p:tav tm="100000">
                                          <p:val>
                                            <p:strVal val="#ppt_x"/>
                                          </p:val>
                                        </p:tav>
                                      </p:tavLst>
                                    </p:anim>
                                    <p:anim calcmode="lin" valueType="num">
                                      <p:cBhvr>
                                        <p:cTn id="21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42" presetClass="entr" presetSubtype="0" fill="hold" nodeType="clickEffect">
                                  <p:stCondLst>
                                    <p:cond delay="0"/>
                                  </p:stCondLst>
                                  <p:childTnLst>
                                    <p:set>
                                      <p:cBhvr>
                                        <p:cTn id="222" dur="1" fill="hold">
                                          <p:stCondLst>
                                            <p:cond delay="0"/>
                                          </p:stCondLst>
                                        </p:cTn>
                                        <p:tgtEl>
                                          <p:spTgt spid="26"/>
                                        </p:tgtEl>
                                        <p:attrNameLst>
                                          <p:attrName>style.visibility</p:attrName>
                                        </p:attrNameLst>
                                      </p:cBhvr>
                                      <p:to>
                                        <p:strVal val="visible"/>
                                      </p:to>
                                    </p:set>
                                    <p:animEffect transition="in" filter="fade">
                                      <p:cBhvr>
                                        <p:cTn id="223" dur="1000"/>
                                        <p:tgtEl>
                                          <p:spTgt spid="26"/>
                                        </p:tgtEl>
                                      </p:cBhvr>
                                    </p:animEffect>
                                    <p:anim calcmode="lin" valueType="num">
                                      <p:cBhvr>
                                        <p:cTn id="224" dur="1000" fill="hold"/>
                                        <p:tgtEl>
                                          <p:spTgt spid="26"/>
                                        </p:tgtEl>
                                        <p:attrNameLst>
                                          <p:attrName>ppt_x</p:attrName>
                                        </p:attrNameLst>
                                      </p:cBhvr>
                                      <p:tavLst>
                                        <p:tav tm="0">
                                          <p:val>
                                            <p:strVal val="#ppt_x"/>
                                          </p:val>
                                        </p:tav>
                                        <p:tav tm="100000">
                                          <p:val>
                                            <p:strVal val="#ppt_x"/>
                                          </p:val>
                                        </p:tav>
                                      </p:tavLst>
                                    </p:anim>
                                    <p:anim calcmode="lin" valueType="num">
                                      <p:cBhvr>
                                        <p:cTn id="22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6" fill="hold">
                      <p:stCondLst>
                        <p:cond delay="indefinite"/>
                      </p:stCondLst>
                      <p:childTnLst>
                        <p:par>
                          <p:cTn id="227" fill="hold">
                            <p:stCondLst>
                              <p:cond delay="0"/>
                            </p:stCondLst>
                            <p:childTnLst>
                              <p:par>
                                <p:cTn id="228" presetID="42" presetClass="entr" presetSubtype="0" fill="hold" nodeType="clickEffect">
                                  <p:stCondLst>
                                    <p:cond delay="0"/>
                                  </p:stCondLst>
                                  <p:childTnLst>
                                    <p:set>
                                      <p:cBhvr>
                                        <p:cTn id="229" dur="1" fill="hold">
                                          <p:stCondLst>
                                            <p:cond delay="0"/>
                                          </p:stCondLst>
                                        </p:cTn>
                                        <p:tgtEl>
                                          <p:spTgt spid="28"/>
                                        </p:tgtEl>
                                        <p:attrNameLst>
                                          <p:attrName>style.visibility</p:attrName>
                                        </p:attrNameLst>
                                      </p:cBhvr>
                                      <p:to>
                                        <p:strVal val="visible"/>
                                      </p:to>
                                    </p:set>
                                    <p:animEffect transition="in" filter="fade">
                                      <p:cBhvr>
                                        <p:cTn id="230" dur="1000"/>
                                        <p:tgtEl>
                                          <p:spTgt spid="28"/>
                                        </p:tgtEl>
                                      </p:cBhvr>
                                    </p:animEffect>
                                    <p:anim calcmode="lin" valueType="num">
                                      <p:cBhvr>
                                        <p:cTn id="231" dur="1000" fill="hold"/>
                                        <p:tgtEl>
                                          <p:spTgt spid="28"/>
                                        </p:tgtEl>
                                        <p:attrNameLst>
                                          <p:attrName>ppt_x</p:attrName>
                                        </p:attrNameLst>
                                      </p:cBhvr>
                                      <p:tavLst>
                                        <p:tav tm="0">
                                          <p:val>
                                            <p:strVal val="#ppt_x"/>
                                          </p:val>
                                        </p:tav>
                                        <p:tav tm="100000">
                                          <p:val>
                                            <p:strVal val="#ppt_x"/>
                                          </p:val>
                                        </p:tav>
                                      </p:tavLst>
                                    </p:anim>
                                    <p:anim calcmode="lin" valueType="num">
                                      <p:cBhvr>
                                        <p:cTn id="2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42" presetClass="entr" presetSubtype="0" fill="hold" nodeType="clickEffect">
                                  <p:stCondLst>
                                    <p:cond delay="0"/>
                                  </p:stCondLst>
                                  <p:childTnLst>
                                    <p:set>
                                      <p:cBhvr>
                                        <p:cTn id="236" dur="1" fill="hold">
                                          <p:stCondLst>
                                            <p:cond delay="0"/>
                                          </p:stCondLst>
                                        </p:cTn>
                                        <p:tgtEl>
                                          <p:spTgt spid="31"/>
                                        </p:tgtEl>
                                        <p:attrNameLst>
                                          <p:attrName>style.visibility</p:attrName>
                                        </p:attrNameLst>
                                      </p:cBhvr>
                                      <p:to>
                                        <p:strVal val="visible"/>
                                      </p:to>
                                    </p:set>
                                    <p:animEffect transition="in" filter="fade">
                                      <p:cBhvr>
                                        <p:cTn id="237" dur="1000"/>
                                        <p:tgtEl>
                                          <p:spTgt spid="31"/>
                                        </p:tgtEl>
                                      </p:cBhvr>
                                    </p:animEffect>
                                    <p:anim calcmode="lin" valueType="num">
                                      <p:cBhvr>
                                        <p:cTn id="238" dur="1000" fill="hold"/>
                                        <p:tgtEl>
                                          <p:spTgt spid="31"/>
                                        </p:tgtEl>
                                        <p:attrNameLst>
                                          <p:attrName>ppt_x</p:attrName>
                                        </p:attrNameLst>
                                      </p:cBhvr>
                                      <p:tavLst>
                                        <p:tav tm="0">
                                          <p:val>
                                            <p:strVal val="#ppt_x"/>
                                          </p:val>
                                        </p:tav>
                                        <p:tav tm="100000">
                                          <p:val>
                                            <p:strVal val="#ppt_x"/>
                                          </p:val>
                                        </p:tav>
                                      </p:tavLst>
                                    </p:anim>
                                    <p:anim calcmode="lin" valueType="num">
                                      <p:cBhvr>
                                        <p:cTn id="23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5" grpId="0"/>
      <p:bldP spid="36" grpId="0"/>
      <p:bldP spid="37" grpId="0" animBg="1"/>
      <p:bldP spid="38" grpId="0" animBg="1"/>
      <p:bldP spid="41" grpId="0" animBg="1"/>
      <p:bldP spid="42" grpId="0" animBg="1"/>
      <p:bldP spid="43" grpId="0" animBg="1"/>
      <p:bldP spid="44" grpId="0" animBg="1"/>
      <p:bldP spid="45" grpId="0" animBg="1"/>
      <p:bldP spid="46" grpId="0" animBg="1"/>
      <p:bldP spid="3" grpId="0" animBg="1"/>
      <p:bldP spid="6" grpId="0" animBg="1"/>
      <p:bldP spid="7" grpId="0" animBg="1"/>
      <p:bldP spid="10" grpId="0" animBg="1"/>
      <p:bldP spid="39" grpId="0" animBg="1"/>
      <p:bldP spid="40" grpId="0" animBg="1"/>
      <p:bldP spid="47" grpId="0" animBg="1"/>
      <p:bldP spid="4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3384376" cy="485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544216"/>
            <a:ext cx="3384376" cy="485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2173574" y="1663908"/>
            <a:ext cx="260602" cy="4661941"/>
          </a:xfrm>
          <a:custGeom>
            <a:avLst/>
            <a:gdLst>
              <a:gd name="connsiteX0" fmla="*/ 254833 w 260602"/>
              <a:gd name="connsiteY0" fmla="*/ 734518 h 4661941"/>
              <a:gd name="connsiteX1" fmla="*/ 0 w 260602"/>
              <a:gd name="connsiteY1" fmla="*/ 0 h 4661941"/>
              <a:gd name="connsiteX2" fmla="*/ 59960 w 260602"/>
              <a:gd name="connsiteY2" fmla="*/ 3357797 h 4661941"/>
              <a:gd name="connsiteX3" fmla="*/ 254833 w 260602"/>
              <a:gd name="connsiteY3" fmla="*/ 4661941 h 4661941"/>
              <a:gd name="connsiteX4" fmla="*/ 254833 w 260602"/>
              <a:gd name="connsiteY4" fmla="*/ 734518 h 4661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02" h="4661941">
                <a:moveTo>
                  <a:pt x="254833" y="734518"/>
                </a:moveTo>
                <a:lnTo>
                  <a:pt x="0" y="0"/>
                </a:lnTo>
                <a:lnTo>
                  <a:pt x="59960" y="3357797"/>
                </a:lnTo>
                <a:lnTo>
                  <a:pt x="254833" y="4661941"/>
                </a:lnTo>
                <a:cubicBezTo>
                  <a:pt x="259830" y="3352800"/>
                  <a:pt x="264826" y="2043659"/>
                  <a:pt x="254833" y="734518"/>
                </a:cubicBez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t>Simetri Düzlemi 4</a:t>
            </a:r>
          </a:p>
        </p:txBody>
      </p:sp>
      <p:sp>
        <p:nvSpPr>
          <p:cNvPr id="6" name="Serbest Form 5"/>
          <p:cNvSpPr/>
          <p:nvPr/>
        </p:nvSpPr>
        <p:spPr>
          <a:xfrm>
            <a:off x="5516380" y="1858780"/>
            <a:ext cx="2758190" cy="3792512"/>
          </a:xfrm>
          <a:custGeom>
            <a:avLst/>
            <a:gdLst>
              <a:gd name="connsiteX0" fmla="*/ 2758190 w 2758190"/>
              <a:gd name="connsiteY0" fmla="*/ 134912 h 3792512"/>
              <a:gd name="connsiteX1" fmla="*/ 0 w 2758190"/>
              <a:gd name="connsiteY1" fmla="*/ 0 h 3792512"/>
              <a:gd name="connsiteX2" fmla="*/ 149902 w 2758190"/>
              <a:gd name="connsiteY2" fmla="*/ 3447738 h 3792512"/>
              <a:gd name="connsiteX3" fmla="*/ 2653259 w 2758190"/>
              <a:gd name="connsiteY3" fmla="*/ 3792512 h 3792512"/>
              <a:gd name="connsiteX4" fmla="*/ 2758190 w 2758190"/>
              <a:gd name="connsiteY4" fmla="*/ 134912 h 3792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190" h="3792512">
                <a:moveTo>
                  <a:pt x="2758190" y="134912"/>
                </a:moveTo>
                <a:lnTo>
                  <a:pt x="0" y="0"/>
                </a:lnTo>
                <a:lnTo>
                  <a:pt x="149902" y="3447738"/>
                </a:lnTo>
                <a:lnTo>
                  <a:pt x="2653259" y="3792512"/>
                </a:lnTo>
                <a:lnTo>
                  <a:pt x="2758190" y="134912"/>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a:t>
            </a:r>
          </a:p>
          <a:p>
            <a:pPr algn="ctr"/>
            <a:r>
              <a:rPr lang="tr-TR" b="1" dirty="0"/>
              <a:t>5</a:t>
            </a:r>
            <a:endParaRPr lang="tr-TR" b="1" dirty="0" smtClean="0"/>
          </a:p>
          <a:p>
            <a:pPr algn="ctr"/>
            <a:endParaRPr lang="tr-TR" dirty="0"/>
          </a:p>
        </p:txBody>
      </p:sp>
      <p:sp>
        <p:nvSpPr>
          <p:cNvPr id="8" name="Dikdörtgen 6"/>
          <p:cNvSpPr>
            <a:spLocks noChangeArrowheads="1"/>
          </p:cNvSpPr>
          <p:nvPr/>
        </p:nvSpPr>
        <p:spPr bwMode="auto">
          <a:xfrm>
            <a:off x="5609956" y="6488668"/>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sz="2000" b="1" dirty="0">
                <a:solidFill>
                  <a:srgbClr val="FF0000"/>
                </a:solidFill>
                <a:hlinkClick r:id="rId3"/>
              </a:rPr>
              <a:t>omeraskerden@hotmail.com.tr</a:t>
            </a:r>
            <a:endParaRPr lang="tr-TR" sz="2000" dirty="0"/>
          </a:p>
        </p:txBody>
      </p:sp>
      <p:sp>
        <p:nvSpPr>
          <p:cNvPr id="9" name="Dikdörtgen Belirtme Çizgisi 8"/>
          <p:cNvSpPr/>
          <p:nvPr/>
        </p:nvSpPr>
        <p:spPr>
          <a:xfrm>
            <a:off x="3419872" y="116632"/>
            <a:ext cx="2411760"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BEŞGEN</a:t>
            </a:r>
          </a:p>
          <a:p>
            <a:pPr algn="ctr"/>
            <a:r>
              <a:rPr lang="tr-TR" sz="2000" b="1" dirty="0" smtClean="0">
                <a:solidFill>
                  <a:srgbClr val="FF0000"/>
                </a:solidFill>
              </a:rPr>
              <a:t>PRİZMANIN SİMETRİ DÜZLEMLERİ</a:t>
            </a:r>
          </a:p>
          <a:p>
            <a:pPr algn="ctr"/>
            <a:r>
              <a:rPr lang="tr-TR" sz="2000" b="1" dirty="0" smtClean="0">
                <a:solidFill>
                  <a:srgbClr val="FF0000"/>
                </a:solidFill>
              </a:rPr>
              <a:t>4,5</a:t>
            </a:r>
          </a:p>
          <a:p>
            <a:pPr algn="ctr"/>
            <a:endParaRPr lang="tr-TR" sz="2000" b="1" dirty="0">
              <a:solidFill>
                <a:srgbClr val="FF0000"/>
              </a:solidFill>
            </a:endParaRPr>
          </a:p>
        </p:txBody>
      </p:sp>
    </p:spTree>
    <p:extLst>
      <p:ext uri="{BB962C8B-B14F-4D97-AF65-F5344CB8AC3E}">
        <p14:creationId xmlns:p14="http://schemas.microsoft.com/office/powerpoint/2010/main" val="77419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556792"/>
            <a:ext cx="3384376" cy="485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3084341" y="1618938"/>
            <a:ext cx="1319134" cy="4437088"/>
          </a:xfrm>
          <a:custGeom>
            <a:avLst/>
            <a:gdLst>
              <a:gd name="connsiteX0" fmla="*/ 1319134 w 1319134"/>
              <a:gd name="connsiteY0" fmla="*/ 0 h 4437088"/>
              <a:gd name="connsiteX1" fmla="*/ 0 w 1319134"/>
              <a:gd name="connsiteY1" fmla="*/ 659567 h 4437088"/>
              <a:gd name="connsiteX2" fmla="*/ 59960 w 1319134"/>
              <a:gd name="connsiteY2" fmla="*/ 4437088 h 4437088"/>
              <a:gd name="connsiteX3" fmla="*/ 1304144 w 1319134"/>
              <a:gd name="connsiteY3" fmla="*/ 3342806 h 4437088"/>
              <a:gd name="connsiteX4" fmla="*/ 1319134 w 1319134"/>
              <a:gd name="connsiteY4" fmla="*/ 0 h 4437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134" h="4437088">
                <a:moveTo>
                  <a:pt x="1319134" y="0"/>
                </a:moveTo>
                <a:lnTo>
                  <a:pt x="0" y="659567"/>
                </a:lnTo>
                <a:lnTo>
                  <a:pt x="59960" y="4437088"/>
                </a:lnTo>
                <a:lnTo>
                  <a:pt x="1304144" y="3342806"/>
                </a:lnTo>
                <a:cubicBezTo>
                  <a:pt x="1309141" y="2228537"/>
                  <a:pt x="1314137" y="1114269"/>
                  <a:pt x="1319134" y="0"/>
                </a:cubicBez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a:t>
            </a:r>
          </a:p>
          <a:p>
            <a:pPr algn="ctr"/>
            <a:r>
              <a:rPr lang="tr-TR" b="1" dirty="0"/>
              <a:t>6</a:t>
            </a:r>
            <a:endParaRPr lang="tr-TR" b="1" dirty="0" smtClean="0"/>
          </a:p>
          <a:p>
            <a:pPr algn="ctr"/>
            <a:endParaRPr lang="tr-TR" dirty="0"/>
          </a:p>
        </p:txBody>
      </p:sp>
      <p:sp>
        <p:nvSpPr>
          <p:cNvPr id="8" name="Dikdörtgen 6"/>
          <p:cNvSpPr>
            <a:spLocks noChangeArrowheads="1"/>
          </p:cNvSpPr>
          <p:nvPr/>
        </p:nvSpPr>
        <p:spPr bwMode="auto">
          <a:xfrm>
            <a:off x="5609956" y="6488668"/>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sz="2000" b="1" dirty="0">
                <a:solidFill>
                  <a:srgbClr val="FF0000"/>
                </a:solidFill>
                <a:hlinkClick r:id="rId3"/>
              </a:rPr>
              <a:t>omeraskerden@hotmail.com.tr</a:t>
            </a:r>
            <a:endParaRPr lang="tr-TR" sz="2000" dirty="0"/>
          </a:p>
        </p:txBody>
      </p:sp>
      <p:sp>
        <p:nvSpPr>
          <p:cNvPr id="9" name="Dikdörtgen Belirtme Çizgisi 8"/>
          <p:cNvSpPr/>
          <p:nvPr/>
        </p:nvSpPr>
        <p:spPr>
          <a:xfrm>
            <a:off x="6342591" y="143599"/>
            <a:ext cx="2411760"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BEŞGEN</a:t>
            </a:r>
          </a:p>
          <a:p>
            <a:pPr algn="ctr"/>
            <a:r>
              <a:rPr lang="tr-TR" sz="2000" b="1" dirty="0" smtClean="0">
                <a:solidFill>
                  <a:srgbClr val="FF0000"/>
                </a:solidFill>
              </a:rPr>
              <a:t>PRİZMANIN SİMETRİ DÜZLEMLERİ</a:t>
            </a:r>
          </a:p>
          <a:p>
            <a:pPr algn="ctr"/>
            <a:r>
              <a:rPr lang="tr-TR" sz="2000" b="1" dirty="0" smtClean="0">
                <a:solidFill>
                  <a:srgbClr val="FF0000"/>
                </a:solidFill>
              </a:rPr>
              <a:t>6</a:t>
            </a:r>
          </a:p>
          <a:p>
            <a:pPr algn="ctr"/>
            <a:endParaRPr lang="tr-TR" sz="2000" b="1" dirty="0">
              <a:solidFill>
                <a:srgbClr val="FF0000"/>
              </a:solidFill>
            </a:endParaRPr>
          </a:p>
        </p:txBody>
      </p:sp>
    </p:spTree>
    <p:extLst>
      <p:ext uri="{BB962C8B-B14F-4D97-AF65-F5344CB8AC3E}">
        <p14:creationId xmlns:p14="http://schemas.microsoft.com/office/powerpoint/2010/main" val="868825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683568" y="476672"/>
            <a:ext cx="7606248" cy="3416320"/>
          </a:xfrm>
          <a:prstGeom prst="rect">
            <a:avLst/>
          </a:prstGeom>
          <a:solidFill>
            <a:srgbClr val="FFCCFF">
              <a:alpha val="30196"/>
            </a:srgbClr>
          </a:solidFill>
          <a:ln>
            <a:solidFill>
              <a:srgbClr val="FF0000"/>
            </a:solidFill>
          </a:ln>
        </p:spPr>
        <p:txBody>
          <a:bodyPr wrap="none" rtlCol="0">
            <a:spAutoFit/>
          </a:bodyPr>
          <a:lstStyle/>
          <a:p>
            <a:pPr algn="ctr"/>
            <a:r>
              <a:rPr lang="tr-TR" sz="7200" b="1" dirty="0" smtClean="0">
                <a:solidFill>
                  <a:srgbClr val="FF0000"/>
                </a:solidFill>
              </a:rPr>
              <a:t>DÜZGÜN ALTIGEN</a:t>
            </a:r>
          </a:p>
          <a:p>
            <a:pPr algn="ctr"/>
            <a:r>
              <a:rPr lang="tr-TR" sz="7200" b="1" dirty="0" smtClean="0">
                <a:solidFill>
                  <a:srgbClr val="FF0000"/>
                </a:solidFill>
              </a:rPr>
              <a:t> PRİZMANIN </a:t>
            </a:r>
          </a:p>
          <a:p>
            <a:pPr algn="ctr"/>
            <a:r>
              <a:rPr lang="tr-TR" sz="7200" b="1" dirty="0" smtClean="0">
                <a:solidFill>
                  <a:srgbClr val="FF0000"/>
                </a:solidFill>
              </a:rPr>
              <a:t>SİMETRİ EKSENLERİ</a:t>
            </a:r>
            <a:endParaRPr lang="tr-TR" sz="7200" b="1" dirty="0">
              <a:solidFill>
                <a:srgbClr val="FF0000"/>
              </a:solidFill>
            </a:endParaRPr>
          </a:p>
        </p:txBody>
      </p:sp>
      <p:sp>
        <p:nvSpPr>
          <p:cNvPr id="3" name="Dikdörtgen 2"/>
          <p:cNvSpPr/>
          <p:nvPr/>
        </p:nvSpPr>
        <p:spPr>
          <a:xfrm>
            <a:off x="114069" y="4869160"/>
            <a:ext cx="8942292" cy="1631216"/>
          </a:xfrm>
          <a:prstGeom prst="rect">
            <a:avLst/>
          </a:prstGeom>
          <a:solidFill>
            <a:srgbClr val="FFCCFF">
              <a:alpha val="50196"/>
            </a:srgbClr>
          </a:solidFill>
          <a:ln>
            <a:solidFill>
              <a:srgbClr val="FF0000"/>
            </a:solidFill>
          </a:ln>
        </p:spPr>
        <p:txBody>
          <a:bodyPr wrap="square">
            <a:spAutoFit/>
          </a:bodyPr>
          <a:lstStyle/>
          <a:p>
            <a:r>
              <a:rPr lang="tr-TR" sz="2000" b="1" dirty="0" smtClean="0">
                <a:solidFill>
                  <a:srgbClr val="FF0000"/>
                </a:solidFill>
              </a:rPr>
              <a:t>DÜZGÜN ALTIGEN  PRİZMANIN SİMETRİ EKSENLERİ VE SİMETRİ DÜZLEMLERİ:</a:t>
            </a:r>
          </a:p>
          <a:p>
            <a:r>
              <a:rPr lang="tr-TR" sz="2000" b="1" dirty="0" smtClean="0"/>
              <a:t>       a)   Düzgün altıgen prizmanın 7 tane simetri düzlemi vardır. Düzgün altıgen prizmanın tabana dik olan 1 tane ,tabana paralel olan 6 tane simetri düzlemi vardır.</a:t>
            </a:r>
          </a:p>
          <a:p>
            <a:r>
              <a:rPr lang="tr-TR" sz="2000" b="1" dirty="0" smtClean="0"/>
              <a:t>       b)  </a:t>
            </a:r>
            <a:r>
              <a:rPr lang="tr-TR" sz="2000" b="1" dirty="0"/>
              <a:t>Düzgün altıgen prizmanın 7 tane simetri </a:t>
            </a:r>
            <a:r>
              <a:rPr lang="tr-TR" sz="2000" b="1" dirty="0" smtClean="0"/>
              <a:t>ekseni </a:t>
            </a:r>
            <a:r>
              <a:rPr lang="tr-TR" sz="2000" b="1" dirty="0"/>
              <a:t>vardır. Düzgün altıgen prizmanın tabana dik olan 1 tane ,tabana paralel olan 6 tane simetri </a:t>
            </a:r>
            <a:r>
              <a:rPr lang="tr-TR" sz="2000" b="1" dirty="0" smtClean="0"/>
              <a:t>ekseni </a:t>
            </a:r>
            <a:r>
              <a:rPr lang="tr-TR" sz="2000" b="1" dirty="0"/>
              <a:t>vardır</a:t>
            </a:r>
            <a:r>
              <a:rPr lang="tr-TR" sz="2000" b="1" dirty="0" smtClean="0"/>
              <a:t>.</a:t>
            </a:r>
            <a:endParaRPr lang="tr-TR" sz="2000" b="1" dirty="0"/>
          </a:p>
        </p:txBody>
      </p:sp>
    </p:spTree>
    <p:extLst>
      <p:ext uri="{BB962C8B-B14F-4D97-AF65-F5344CB8AC3E}">
        <p14:creationId xmlns:p14="http://schemas.microsoft.com/office/powerpoint/2010/main" val="164981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628800"/>
            <a:ext cx="6840760" cy="4970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Belirtme Çizgisi 5"/>
          <p:cNvSpPr/>
          <p:nvPr/>
        </p:nvSpPr>
        <p:spPr>
          <a:xfrm>
            <a:off x="107504" y="116632"/>
            <a:ext cx="2232248" cy="1296144"/>
          </a:xfrm>
          <a:prstGeom prst="wedgeRectCallout">
            <a:avLst>
              <a:gd name="adj1" fmla="val 67672"/>
              <a:gd name="adj2" fmla="val -11171"/>
            </a:avLst>
          </a:prstGeom>
          <a:solidFill>
            <a:srgbClr val="FFCCFF">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a:solidFill>
                  <a:srgbClr val="FF0000"/>
                </a:solidFill>
              </a:rPr>
              <a:t>1</a:t>
            </a:r>
          </a:p>
        </p:txBody>
      </p:sp>
      <p:sp>
        <p:nvSpPr>
          <p:cNvPr id="4" name="Dikdörtgen Belirtme Çizgisi 3"/>
          <p:cNvSpPr/>
          <p:nvPr/>
        </p:nvSpPr>
        <p:spPr>
          <a:xfrm>
            <a:off x="5652121" y="116632"/>
            <a:ext cx="3024335" cy="1080120"/>
          </a:xfrm>
          <a:prstGeom prst="wedgeRectCallout">
            <a:avLst>
              <a:gd name="adj1" fmla="val -87254"/>
              <a:gd name="adj2" fmla="val 11608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dik olan 1  tane simetri ekseni vardır.</a:t>
            </a:r>
          </a:p>
        </p:txBody>
      </p:sp>
      <p:sp>
        <p:nvSpPr>
          <p:cNvPr id="5" name="Metin kutusu 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604919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854392"/>
            <a:ext cx="7562850" cy="444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Belirtme Çizgisi 5"/>
          <p:cNvSpPr/>
          <p:nvPr/>
        </p:nvSpPr>
        <p:spPr>
          <a:xfrm>
            <a:off x="6300192" y="4725144"/>
            <a:ext cx="2664296" cy="1440160"/>
          </a:xfrm>
          <a:prstGeom prst="wedgeRectCallout">
            <a:avLst>
              <a:gd name="adj1" fmla="val 26125"/>
              <a:gd name="adj2" fmla="val -8645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paralel olan 1  tane simetri düzlemi vardır.</a:t>
            </a:r>
          </a:p>
        </p:txBody>
      </p:sp>
      <p:sp>
        <p:nvSpPr>
          <p:cNvPr id="7" name="Dikdörtgen Belirtme Çizgisi 6"/>
          <p:cNvSpPr/>
          <p:nvPr/>
        </p:nvSpPr>
        <p:spPr>
          <a:xfrm>
            <a:off x="5940153" y="116632"/>
            <a:ext cx="3024335" cy="1080120"/>
          </a:xfrm>
          <a:prstGeom prst="wedgeRectCallout">
            <a:avLst>
              <a:gd name="adj1" fmla="val -109559"/>
              <a:gd name="adj2" fmla="val 2587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dik olan 1  tane simetri ekseni vardır.</a:t>
            </a:r>
          </a:p>
        </p:txBody>
      </p:sp>
      <p:sp>
        <p:nvSpPr>
          <p:cNvPr id="8" name="Dikdörtgen Belirtme Çizgisi 7"/>
          <p:cNvSpPr/>
          <p:nvPr/>
        </p:nvSpPr>
        <p:spPr>
          <a:xfrm>
            <a:off x="107504" y="116632"/>
            <a:ext cx="2232248" cy="1296144"/>
          </a:xfrm>
          <a:prstGeom prst="wedgeRectCallout">
            <a:avLst>
              <a:gd name="adj1" fmla="val 67672"/>
              <a:gd name="adj2" fmla="val -11171"/>
            </a:avLst>
          </a:prstGeom>
          <a:solidFill>
            <a:srgbClr val="FFCCFF">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a:solidFill>
                  <a:srgbClr val="FF0000"/>
                </a:solidFill>
              </a:rPr>
              <a:t>1</a:t>
            </a:r>
          </a:p>
        </p:txBody>
      </p:sp>
    </p:spTree>
    <p:extLst>
      <p:ext uri="{BB962C8B-B14F-4D97-AF65-F5344CB8AC3E}">
        <p14:creationId xmlns:p14="http://schemas.microsoft.com/office/powerpoint/2010/main" val="374773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Effect transition="in" filter="fade">
                                      <p:cBhvr>
                                        <p:cTn id="14" dur="1000"/>
                                        <p:tgtEl>
                                          <p:spTgt spid="4099"/>
                                        </p:tgtEl>
                                      </p:cBhvr>
                                    </p:animEffect>
                                    <p:anim calcmode="lin" valueType="num">
                                      <p:cBhvr>
                                        <p:cTn id="15" dur="1000" fill="hold"/>
                                        <p:tgtEl>
                                          <p:spTgt spid="4099"/>
                                        </p:tgtEl>
                                        <p:attrNameLst>
                                          <p:attrName>ppt_x</p:attrName>
                                        </p:attrNameLst>
                                      </p:cBhvr>
                                      <p:tavLst>
                                        <p:tav tm="0">
                                          <p:val>
                                            <p:strVal val="#ppt_x"/>
                                          </p:val>
                                        </p:tav>
                                        <p:tav tm="100000">
                                          <p:val>
                                            <p:strVal val="#ppt_x"/>
                                          </p:val>
                                        </p:tav>
                                      </p:tavLst>
                                    </p:anim>
                                    <p:anim calcmode="lin" valueType="num">
                                      <p:cBhvr>
                                        <p:cTn id="16"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658252"/>
            <a:ext cx="6552728" cy="4756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Belirtme Çizgisi 4"/>
          <p:cNvSpPr/>
          <p:nvPr/>
        </p:nvSpPr>
        <p:spPr>
          <a:xfrm>
            <a:off x="107504" y="116632"/>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smtClean="0">
                <a:solidFill>
                  <a:srgbClr val="FF0000"/>
                </a:solidFill>
              </a:rPr>
              <a:t>2,3,4</a:t>
            </a:r>
            <a:endParaRPr lang="tr-TR" sz="2000" b="1" dirty="0">
              <a:solidFill>
                <a:srgbClr val="FF0000"/>
              </a:solidFill>
            </a:endParaRPr>
          </a:p>
        </p:txBody>
      </p:sp>
      <p:sp>
        <p:nvSpPr>
          <p:cNvPr id="6" name="Dikdörtgen Belirtme Çizgisi 5"/>
          <p:cNvSpPr/>
          <p:nvPr/>
        </p:nvSpPr>
        <p:spPr>
          <a:xfrm>
            <a:off x="6300192" y="3861047"/>
            <a:ext cx="2664296" cy="2553205"/>
          </a:xfrm>
          <a:prstGeom prst="wedgeRectCallout">
            <a:avLst>
              <a:gd name="adj1" fmla="val -73971"/>
              <a:gd name="adj2" fmla="val -314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altıgen prizmanın, tabana dik  olan ve köşelerden geçen 3  tane simetri düzlemi vardır.</a:t>
            </a:r>
          </a:p>
          <a:p>
            <a:pPr algn="ctr"/>
            <a:r>
              <a:rPr lang="tr-TR" sz="2000" b="1" dirty="0" smtClean="0">
                <a:solidFill>
                  <a:srgbClr val="FF0000"/>
                </a:solidFill>
              </a:rPr>
              <a:t>1.Simetri düzlemi</a:t>
            </a:r>
          </a:p>
          <a:p>
            <a:pPr algn="ctr"/>
            <a:r>
              <a:rPr lang="tr-TR" sz="2000" b="1" dirty="0" smtClean="0">
                <a:solidFill>
                  <a:srgbClr val="FF0000"/>
                </a:solidFill>
              </a:rPr>
              <a:t>2.Simetri düzlemi</a:t>
            </a:r>
          </a:p>
          <a:p>
            <a:pPr algn="ctr"/>
            <a:r>
              <a:rPr lang="tr-TR" sz="2000" b="1" dirty="0" smtClean="0">
                <a:solidFill>
                  <a:srgbClr val="FF0000"/>
                </a:solidFill>
              </a:rPr>
              <a:t>3.Simetri düzlemi</a:t>
            </a:r>
          </a:p>
          <a:p>
            <a:pPr algn="ctr"/>
            <a:endParaRPr lang="tr-TR" sz="2000" b="1" dirty="0" smtClean="0">
              <a:solidFill>
                <a:srgbClr val="FF0000"/>
              </a:solidFill>
            </a:endParaRPr>
          </a:p>
        </p:txBody>
      </p:sp>
      <p:sp>
        <p:nvSpPr>
          <p:cNvPr id="7" name="Dikdörtgen Belirtme Çizgisi 6"/>
          <p:cNvSpPr/>
          <p:nvPr/>
        </p:nvSpPr>
        <p:spPr>
          <a:xfrm>
            <a:off x="4860033" y="116632"/>
            <a:ext cx="4104456" cy="1080120"/>
          </a:xfrm>
          <a:prstGeom prst="wedgeRectCallout">
            <a:avLst>
              <a:gd name="adj1" fmla="val -60098"/>
              <a:gd name="adj2" fmla="val 1063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paralel olan ve köşelerden geçen  3  tane simetri ekseni vardır.</a:t>
            </a:r>
          </a:p>
        </p:txBody>
      </p:sp>
      <p:sp>
        <p:nvSpPr>
          <p:cNvPr id="8" name="Metin kutusu 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71676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620688"/>
            <a:ext cx="6264695" cy="541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a:off x="467544" y="3753036"/>
            <a:ext cx="8208912" cy="10801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a:stCxn id="3074" idx="2"/>
          </p:cNvCxnSpPr>
          <p:nvPr/>
        </p:nvCxnSpPr>
        <p:spPr>
          <a:xfrm flipH="1" flipV="1">
            <a:off x="4397451" y="188640"/>
            <a:ext cx="66537" cy="58433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H="1">
            <a:off x="1331642" y="1916832"/>
            <a:ext cx="5184574" cy="460851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Düz Ok Bağlayıcısı 15"/>
          <p:cNvCxnSpPr/>
          <p:nvPr/>
        </p:nvCxnSpPr>
        <p:spPr>
          <a:xfrm>
            <a:off x="2195736" y="1484784"/>
            <a:ext cx="4160463" cy="440729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Metin kutusu 1"/>
          <p:cNvSpPr txBox="1"/>
          <p:nvPr/>
        </p:nvSpPr>
        <p:spPr>
          <a:xfrm>
            <a:off x="3923929" y="234179"/>
            <a:ext cx="340158" cy="461665"/>
          </a:xfrm>
          <a:prstGeom prst="rect">
            <a:avLst/>
          </a:prstGeom>
          <a:noFill/>
        </p:spPr>
        <p:txBody>
          <a:bodyPr wrap="none" rtlCol="0">
            <a:spAutoFit/>
          </a:bodyPr>
          <a:lstStyle/>
          <a:p>
            <a:r>
              <a:rPr lang="tr-TR" sz="2400" b="1" dirty="0" smtClean="0"/>
              <a:t>1</a:t>
            </a:r>
            <a:endParaRPr lang="tr-TR" sz="2400" b="1" dirty="0"/>
          </a:p>
        </p:txBody>
      </p:sp>
      <p:sp>
        <p:nvSpPr>
          <p:cNvPr id="8" name="Metin kutusu 7"/>
          <p:cNvSpPr txBox="1"/>
          <p:nvPr/>
        </p:nvSpPr>
        <p:spPr>
          <a:xfrm>
            <a:off x="8676456" y="3630215"/>
            <a:ext cx="340158" cy="461665"/>
          </a:xfrm>
          <a:prstGeom prst="rect">
            <a:avLst/>
          </a:prstGeom>
          <a:noFill/>
        </p:spPr>
        <p:txBody>
          <a:bodyPr wrap="none" rtlCol="0">
            <a:spAutoFit/>
          </a:bodyPr>
          <a:lstStyle/>
          <a:p>
            <a:r>
              <a:rPr lang="tr-TR" sz="2400" b="1" dirty="0" smtClean="0"/>
              <a:t>2</a:t>
            </a:r>
            <a:endParaRPr lang="tr-TR" sz="2400" b="1" dirty="0"/>
          </a:p>
        </p:txBody>
      </p:sp>
      <p:sp>
        <p:nvSpPr>
          <p:cNvPr id="10" name="Metin kutusu 9"/>
          <p:cNvSpPr txBox="1"/>
          <p:nvPr/>
        </p:nvSpPr>
        <p:spPr>
          <a:xfrm>
            <a:off x="6366684" y="5541194"/>
            <a:ext cx="340158" cy="461665"/>
          </a:xfrm>
          <a:prstGeom prst="rect">
            <a:avLst/>
          </a:prstGeom>
          <a:noFill/>
        </p:spPr>
        <p:txBody>
          <a:bodyPr wrap="none" rtlCol="0">
            <a:spAutoFit/>
          </a:bodyPr>
          <a:lstStyle/>
          <a:p>
            <a:r>
              <a:rPr lang="tr-TR" sz="2400" b="1" dirty="0" smtClean="0"/>
              <a:t>3</a:t>
            </a:r>
            <a:endParaRPr lang="tr-TR" sz="2400" b="1" dirty="0"/>
          </a:p>
        </p:txBody>
      </p:sp>
      <p:sp>
        <p:nvSpPr>
          <p:cNvPr id="11" name="Metin kutusu 10"/>
          <p:cNvSpPr txBox="1"/>
          <p:nvPr/>
        </p:nvSpPr>
        <p:spPr>
          <a:xfrm>
            <a:off x="971876" y="6244154"/>
            <a:ext cx="340158" cy="461665"/>
          </a:xfrm>
          <a:prstGeom prst="rect">
            <a:avLst/>
          </a:prstGeom>
          <a:noFill/>
        </p:spPr>
        <p:txBody>
          <a:bodyPr wrap="none" rtlCol="0">
            <a:spAutoFit/>
          </a:bodyPr>
          <a:lstStyle/>
          <a:p>
            <a:r>
              <a:rPr lang="tr-TR" sz="2400" b="1" dirty="0" smtClean="0"/>
              <a:t>4</a:t>
            </a:r>
            <a:endParaRPr lang="tr-TR" sz="2400" b="1" dirty="0"/>
          </a:p>
        </p:txBody>
      </p:sp>
      <p:sp>
        <p:nvSpPr>
          <p:cNvPr id="13" name="Dikdörtgen Belirtme Çizgisi 12"/>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smtClean="0">
                <a:solidFill>
                  <a:srgbClr val="FF0000"/>
                </a:solidFill>
              </a:rPr>
              <a:t>2,3,4</a:t>
            </a:r>
            <a:endParaRPr lang="tr-TR" sz="2000" b="1" dirty="0">
              <a:solidFill>
                <a:srgbClr val="FF0000"/>
              </a:solidFill>
            </a:endParaRPr>
          </a:p>
        </p:txBody>
      </p:sp>
      <p:sp>
        <p:nvSpPr>
          <p:cNvPr id="14" name="Dikdörtgen Belirtme Çizgisi 13"/>
          <p:cNvSpPr/>
          <p:nvPr/>
        </p:nvSpPr>
        <p:spPr>
          <a:xfrm>
            <a:off x="4963290" y="64165"/>
            <a:ext cx="4053324" cy="1564635"/>
          </a:xfrm>
          <a:prstGeom prst="wedgeRectCallout">
            <a:avLst>
              <a:gd name="adj1" fmla="val -29592"/>
              <a:gd name="adj2" fmla="val 9026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altıgen prizmanın, tabana dik  olan ve köşelerden geçen 3  tane simetri düzlemi vardır.2.Simetri düzlemi,3.Simetri düzlemi,</a:t>
            </a:r>
          </a:p>
          <a:p>
            <a:pPr algn="ctr"/>
            <a:r>
              <a:rPr lang="tr-TR" sz="2000" b="1" dirty="0" smtClean="0">
                <a:solidFill>
                  <a:srgbClr val="FF0000"/>
                </a:solidFill>
              </a:rPr>
              <a:t>4.Simetri düzlemi</a:t>
            </a:r>
          </a:p>
          <a:p>
            <a:pPr algn="ctr"/>
            <a:endParaRPr lang="tr-TR" sz="2000" b="1" dirty="0" smtClean="0">
              <a:solidFill>
                <a:srgbClr val="FF0000"/>
              </a:solidFill>
            </a:endParaRPr>
          </a:p>
        </p:txBody>
      </p:sp>
      <p:sp>
        <p:nvSpPr>
          <p:cNvPr id="15" name="Dikdörtgen Belirtme Çizgisi 14"/>
          <p:cNvSpPr/>
          <p:nvPr/>
        </p:nvSpPr>
        <p:spPr>
          <a:xfrm>
            <a:off x="2310506" y="6101247"/>
            <a:ext cx="6807655" cy="747478"/>
          </a:xfrm>
          <a:prstGeom prst="wedgeRectCallout">
            <a:avLst>
              <a:gd name="adj1" fmla="val -57862"/>
              <a:gd name="adj2" fmla="val -4151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paralel olan ve köşelerden geçen  3  tane simetri ekseni vardır.</a:t>
            </a:r>
          </a:p>
        </p:txBody>
      </p:sp>
    </p:spTree>
    <p:extLst>
      <p:ext uri="{BB962C8B-B14F-4D97-AF65-F5344CB8AC3E}">
        <p14:creationId xmlns:p14="http://schemas.microsoft.com/office/powerpoint/2010/main" val="257019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P spid="13" grpId="0" animBg="1"/>
      <p:bldP spid="14" grpId="0" animBg="1"/>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62" y="1916832"/>
            <a:ext cx="5688632" cy="4263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Dikdörtgen Belirtme Çizgisi 18"/>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smtClean="0">
                <a:solidFill>
                  <a:srgbClr val="FF0000"/>
                </a:solidFill>
              </a:rPr>
              <a:t>5,6,7</a:t>
            </a:r>
            <a:endParaRPr lang="tr-TR" sz="2000" b="1" dirty="0">
              <a:solidFill>
                <a:srgbClr val="FF0000"/>
              </a:solidFill>
            </a:endParaRPr>
          </a:p>
        </p:txBody>
      </p:sp>
      <p:sp>
        <p:nvSpPr>
          <p:cNvPr id="20" name="Dikdörtgen Belirtme Çizgisi 19"/>
          <p:cNvSpPr/>
          <p:nvPr/>
        </p:nvSpPr>
        <p:spPr>
          <a:xfrm>
            <a:off x="4860033" y="116632"/>
            <a:ext cx="4104456" cy="1440160"/>
          </a:xfrm>
          <a:prstGeom prst="wedgeRectCallout">
            <a:avLst>
              <a:gd name="adj1" fmla="val -41838"/>
              <a:gd name="adj2" fmla="val 11469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paralel olan ve yan yüzlerin ağırlık  noktalarından  geçen  3  tane simetri ekseni vardır.</a:t>
            </a:r>
          </a:p>
        </p:txBody>
      </p:sp>
      <p:sp>
        <p:nvSpPr>
          <p:cNvPr id="21" name="Dikdörtgen Belirtme Çizgisi 20"/>
          <p:cNvSpPr/>
          <p:nvPr/>
        </p:nvSpPr>
        <p:spPr>
          <a:xfrm>
            <a:off x="6516216" y="2852937"/>
            <a:ext cx="2160241" cy="3585158"/>
          </a:xfrm>
          <a:prstGeom prst="wedgeRectCallout">
            <a:avLst>
              <a:gd name="adj1" fmla="val -101709"/>
              <a:gd name="adj2" fmla="val -25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altıgen prizmanın, tabana dik  olan </a:t>
            </a:r>
            <a:r>
              <a:rPr lang="tr-TR" sz="2000" b="1" dirty="0">
                <a:solidFill>
                  <a:srgbClr val="FF0000"/>
                </a:solidFill>
              </a:rPr>
              <a:t>ve yan yüzlerin ağırlık  noktalarından geçen </a:t>
            </a:r>
            <a:r>
              <a:rPr lang="tr-TR" sz="2000" b="1" dirty="0" smtClean="0">
                <a:solidFill>
                  <a:srgbClr val="FF0000"/>
                </a:solidFill>
              </a:rPr>
              <a:t>3  tane simetri düzlemi vardır.</a:t>
            </a:r>
          </a:p>
          <a:p>
            <a:pPr algn="ctr"/>
            <a:r>
              <a:rPr lang="tr-TR" sz="2000" b="1" dirty="0" smtClean="0">
                <a:solidFill>
                  <a:srgbClr val="FF0000"/>
                </a:solidFill>
              </a:rPr>
              <a:t>1.Simetri düzlemi</a:t>
            </a:r>
          </a:p>
          <a:p>
            <a:pPr algn="ctr"/>
            <a:r>
              <a:rPr lang="tr-TR" sz="2000" b="1" dirty="0" smtClean="0">
                <a:solidFill>
                  <a:srgbClr val="FF0000"/>
                </a:solidFill>
              </a:rPr>
              <a:t>2.Simetri düzlemi</a:t>
            </a:r>
          </a:p>
          <a:p>
            <a:pPr algn="ctr"/>
            <a:r>
              <a:rPr lang="tr-TR" sz="2000" b="1" dirty="0" smtClean="0">
                <a:solidFill>
                  <a:srgbClr val="FF0000"/>
                </a:solidFill>
              </a:rPr>
              <a:t>3.Simetri düzlemi</a:t>
            </a:r>
          </a:p>
          <a:p>
            <a:pPr algn="ctr"/>
            <a:endParaRPr lang="tr-TR" sz="2000" b="1" dirty="0" smtClean="0">
              <a:solidFill>
                <a:srgbClr val="FF0000"/>
              </a:solidFill>
            </a:endParaRPr>
          </a:p>
        </p:txBody>
      </p:sp>
      <p:sp>
        <p:nvSpPr>
          <p:cNvPr id="6" name="Metin kutusu 5"/>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419860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484783"/>
            <a:ext cx="5904656" cy="4485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Düz Ok Bağlayıcısı 2"/>
          <p:cNvCxnSpPr/>
          <p:nvPr/>
        </p:nvCxnSpPr>
        <p:spPr>
          <a:xfrm>
            <a:off x="1043608" y="3482339"/>
            <a:ext cx="6624736" cy="10801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 name="Düz Ok Bağlayıcısı 3"/>
          <p:cNvCxnSpPr/>
          <p:nvPr/>
        </p:nvCxnSpPr>
        <p:spPr>
          <a:xfrm flipV="1">
            <a:off x="4331556" y="158865"/>
            <a:ext cx="25957" cy="384619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a:off x="2411760" y="1772816"/>
            <a:ext cx="3960440" cy="374441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H="1">
            <a:off x="2123728" y="1772816"/>
            <a:ext cx="3960440" cy="39604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Dikdörtgen Belirtme Çizgisi 16"/>
          <p:cNvSpPr/>
          <p:nvPr/>
        </p:nvSpPr>
        <p:spPr>
          <a:xfrm>
            <a:off x="4572000" y="116632"/>
            <a:ext cx="4392489" cy="1440160"/>
          </a:xfrm>
          <a:prstGeom prst="wedgeRectCallout">
            <a:avLst>
              <a:gd name="adj1" fmla="val -15561"/>
              <a:gd name="adj2" fmla="val 6681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altıgen prizmanın, tabana paralel olan ve yan yüzlerin ağırlık  noktalarından  geçen  3  tane simetri ekseni vardır.</a:t>
            </a:r>
          </a:p>
        </p:txBody>
      </p:sp>
      <p:sp>
        <p:nvSpPr>
          <p:cNvPr id="18" name="Dikdörtgen Belirtme Çizgisi 17"/>
          <p:cNvSpPr/>
          <p:nvPr/>
        </p:nvSpPr>
        <p:spPr>
          <a:xfrm>
            <a:off x="52221" y="5923370"/>
            <a:ext cx="9039557" cy="887636"/>
          </a:xfrm>
          <a:prstGeom prst="wedgeRectCallout">
            <a:avLst>
              <a:gd name="adj1" fmla="val -47622"/>
              <a:gd name="adj2" fmla="val -1671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altıgen prizmanın, tabana dik  olan ve </a:t>
            </a:r>
            <a:r>
              <a:rPr lang="tr-TR" sz="2000" b="1" dirty="0">
                <a:solidFill>
                  <a:srgbClr val="FF0000"/>
                </a:solidFill>
              </a:rPr>
              <a:t>yan yüzlerin ağırlık  noktalarından geçen </a:t>
            </a:r>
            <a:r>
              <a:rPr lang="tr-TR" sz="2000" b="1" dirty="0" smtClean="0">
                <a:solidFill>
                  <a:srgbClr val="FF0000"/>
                </a:solidFill>
              </a:rPr>
              <a:t>3  tane simetri düzlemi vardır.5.Simetri düzlemi ,6.Simetri düzlemi ,7.Simetri düzlemi</a:t>
            </a:r>
          </a:p>
          <a:p>
            <a:pPr algn="ctr"/>
            <a:endParaRPr lang="tr-TR" sz="2000" b="1" dirty="0" smtClean="0">
              <a:solidFill>
                <a:srgbClr val="FF0000"/>
              </a:solidFill>
            </a:endParaRPr>
          </a:p>
        </p:txBody>
      </p:sp>
      <p:sp>
        <p:nvSpPr>
          <p:cNvPr id="19" name="Dikdörtgen Belirtme Çizgisi 18"/>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smtClean="0">
                <a:solidFill>
                  <a:srgbClr val="FF0000"/>
                </a:solidFill>
              </a:rPr>
              <a:t>5,6,7</a:t>
            </a:r>
            <a:endParaRPr lang="tr-TR" sz="2000" b="1" dirty="0">
              <a:solidFill>
                <a:srgbClr val="FF0000"/>
              </a:solidFill>
            </a:endParaRPr>
          </a:p>
        </p:txBody>
      </p:sp>
    </p:spTree>
    <p:extLst>
      <p:ext uri="{BB962C8B-B14F-4D97-AF65-F5344CB8AC3E}">
        <p14:creationId xmlns:p14="http://schemas.microsoft.com/office/powerpoint/2010/main" val="104642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484784"/>
            <a:ext cx="6552728" cy="4965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Belirtme Çizgisi 5"/>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smtClean="0">
                <a:solidFill>
                  <a:srgbClr val="FF0000"/>
                </a:solidFill>
              </a:rPr>
              <a:t>1,2,3,4,5,6,7</a:t>
            </a:r>
            <a:endParaRPr lang="tr-TR" sz="2000" b="1" dirty="0">
              <a:solidFill>
                <a:srgbClr val="FF0000"/>
              </a:solidFill>
            </a:endParaRPr>
          </a:p>
        </p:txBody>
      </p:sp>
      <p:sp>
        <p:nvSpPr>
          <p:cNvPr id="4" name="Metin kutusu 3"/>
          <p:cNvSpPr txBox="1"/>
          <p:nvPr/>
        </p:nvSpPr>
        <p:spPr>
          <a:xfrm>
            <a:off x="4465067" y="1023119"/>
            <a:ext cx="367408" cy="523220"/>
          </a:xfrm>
          <a:prstGeom prst="rect">
            <a:avLst/>
          </a:prstGeom>
          <a:noFill/>
        </p:spPr>
        <p:txBody>
          <a:bodyPr wrap="none" rtlCol="0">
            <a:spAutoFit/>
          </a:bodyPr>
          <a:lstStyle/>
          <a:p>
            <a:r>
              <a:rPr lang="tr-TR" sz="2800" b="1" dirty="0" smtClean="0"/>
              <a:t>1</a:t>
            </a:r>
            <a:endParaRPr lang="tr-TR" sz="2800" b="1" dirty="0"/>
          </a:p>
        </p:txBody>
      </p:sp>
      <p:sp>
        <p:nvSpPr>
          <p:cNvPr id="8" name="Metin kutusu 7"/>
          <p:cNvSpPr txBox="1"/>
          <p:nvPr/>
        </p:nvSpPr>
        <p:spPr>
          <a:xfrm>
            <a:off x="7884368" y="4437112"/>
            <a:ext cx="367408" cy="523220"/>
          </a:xfrm>
          <a:prstGeom prst="rect">
            <a:avLst/>
          </a:prstGeom>
          <a:noFill/>
        </p:spPr>
        <p:txBody>
          <a:bodyPr wrap="none" rtlCol="0">
            <a:spAutoFit/>
          </a:bodyPr>
          <a:lstStyle/>
          <a:p>
            <a:r>
              <a:rPr lang="tr-TR" sz="2800" b="1" dirty="0" smtClean="0"/>
              <a:t>2</a:t>
            </a:r>
            <a:endParaRPr lang="tr-TR" sz="2800" b="1" dirty="0"/>
          </a:p>
        </p:txBody>
      </p:sp>
      <p:sp>
        <p:nvSpPr>
          <p:cNvPr id="9" name="Metin kutusu 8"/>
          <p:cNvSpPr txBox="1"/>
          <p:nvPr/>
        </p:nvSpPr>
        <p:spPr>
          <a:xfrm>
            <a:off x="6660232" y="5301208"/>
            <a:ext cx="367408" cy="523220"/>
          </a:xfrm>
          <a:prstGeom prst="rect">
            <a:avLst/>
          </a:prstGeom>
          <a:noFill/>
        </p:spPr>
        <p:txBody>
          <a:bodyPr wrap="none" rtlCol="0">
            <a:spAutoFit/>
          </a:bodyPr>
          <a:lstStyle/>
          <a:p>
            <a:r>
              <a:rPr lang="tr-TR" sz="2800" b="1" dirty="0" smtClean="0"/>
              <a:t>3</a:t>
            </a:r>
            <a:endParaRPr lang="tr-TR" sz="2800" b="1" dirty="0"/>
          </a:p>
        </p:txBody>
      </p:sp>
      <p:sp>
        <p:nvSpPr>
          <p:cNvPr id="10" name="Metin kutusu 9"/>
          <p:cNvSpPr txBox="1"/>
          <p:nvPr/>
        </p:nvSpPr>
        <p:spPr>
          <a:xfrm>
            <a:off x="5220072" y="6189060"/>
            <a:ext cx="367408" cy="523220"/>
          </a:xfrm>
          <a:prstGeom prst="rect">
            <a:avLst/>
          </a:prstGeom>
          <a:noFill/>
        </p:spPr>
        <p:txBody>
          <a:bodyPr wrap="none" rtlCol="0">
            <a:spAutoFit/>
          </a:bodyPr>
          <a:lstStyle/>
          <a:p>
            <a:r>
              <a:rPr lang="tr-TR" sz="2800" b="1" dirty="0" smtClean="0"/>
              <a:t>4</a:t>
            </a:r>
            <a:endParaRPr lang="tr-TR" sz="2800" b="1" dirty="0"/>
          </a:p>
        </p:txBody>
      </p:sp>
      <p:sp>
        <p:nvSpPr>
          <p:cNvPr id="11" name="Metin kutusu 10"/>
          <p:cNvSpPr txBox="1"/>
          <p:nvPr/>
        </p:nvSpPr>
        <p:spPr>
          <a:xfrm>
            <a:off x="2987824" y="5824428"/>
            <a:ext cx="367408" cy="523220"/>
          </a:xfrm>
          <a:prstGeom prst="rect">
            <a:avLst/>
          </a:prstGeom>
          <a:noFill/>
        </p:spPr>
        <p:txBody>
          <a:bodyPr wrap="none" rtlCol="0">
            <a:spAutoFit/>
          </a:bodyPr>
          <a:lstStyle/>
          <a:p>
            <a:r>
              <a:rPr lang="tr-TR" sz="2800" b="1" dirty="0" smtClean="0"/>
              <a:t>5</a:t>
            </a:r>
            <a:endParaRPr lang="tr-TR" sz="2800" b="1" dirty="0"/>
          </a:p>
        </p:txBody>
      </p:sp>
      <p:sp>
        <p:nvSpPr>
          <p:cNvPr id="12" name="Metin kutusu 11"/>
          <p:cNvSpPr txBox="1"/>
          <p:nvPr/>
        </p:nvSpPr>
        <p:spPr>
          <a:xfrm>
            <a:off x="1331640" y="5061232"/>
            <a:ext cx="367408" cy="523220"/>
          </a:xfrm>
          <a:prstGeom prst="rect">
            <a:avLst/>
          </a:prstGeom>
          <a:noFill/>
        </p:spPr>
        <p:txBody>
          <a:bodyPr wrap="none" rtlCol="0">
            <a:spAutoFit/>
          </a:bodyPr>
          <a:lstStyle/>
          <a:p>
            <a:r>
              <a:rPr lang="tr-TR" sz="2800" b="1" dirty="0" smtClean="0"/>
              <a:t>6</a:t>
            </a:r>
            <a:endParaRPr lang="tr-TR" sz="2800" b="1" dirty="0"/>
          </a:p>
        </p:txBody>
      </p:sp>
      <p:sp>
        <p:nvSpPr>
          <p:cNvPr id="13" name="Metin kutusu 12"/>
          <p:cNvSpPr txBox="1"/>
          <p:nvPr/>
        </p:nvSpPr>
        <p:spPr>
          <a:xfrm>
            <a:off x="1010678" y="4192844"/>
            <a:ext cx="367408" cy="523220"/>
          </a:xfrm>
          <a:prstGeom prst="rect">
            <a:avLst/>
          </a:prstGeom>
          <a:noFill/>
        </p:spPr>
        <p:txBody>
          <a:bodyPr wrap="none" rtlCol="0">
            <a:spAutoFit/>
          </a:bodyPr>
          <a:lstStyle/>
          <a:p>
            <a:r>
              <a:rPr lang="tr-TR" sz="2800" b="1" dirty="0" smtClean="0"/>
              <a:t>7</a:t>
            </a:r>
            <a:endParaRPr lang="tr-TR" sz="2800" b="1" dirty="0"/>
          </a:p>
        </p:txBody>
      </p:sp>
      <p:sp>
        <p:nvSpPr>
          <p:cNvPr id="14" name="Metin kutusu 13"/>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6203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8" grpId="0"/>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04664"/>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433334"/>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V="1">
            <a:off x="1604070" y="116632"/>
            <a:ext cx="0" cy="25922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H="1">
            <a:off x="5004048" y="1771501"/>
            <a:ext cx="38164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173194"/>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Düz Ok Bağlayıcısı 11"/>
          <p:cNvCxnSpPr/>
          <p:nvPr/>
        </p:nvCxnSpPr>
        <p:spPr>
          <a:xfrm flipH="1">
            <a:off x="2123728" y="4221088"/>
            <a:ext cx="1944216" cy="18722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251520" y="433334"/>
            <a:ext cx="2705100" cy="6914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flipH="1" flipV="1">
            <a:off x="971600" y="433334"/>
            <a:ext cx="1296144" cy="6914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flipV="1">
            <a:off x="267122" y="2363215"/>
            <a:ext cx="2705100" cy="6914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flipH="1" flipV="1">
            <a:off x="955998" y="2407315"/>
            <a:ext cx="1296144" cy="6914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Düz Bağlayıcı 21"/>
          <p:cNvCxnSpPr/>
          <p:nvPr/>
        </p:nvCxnSpPr>
        <p:spPr>
          <a:xfrm flipV="1">
            <a:off x="7668344" y="260648"/>
            <a:ext cx="688876" cy="28380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flipH="1" flipV="1">
            <a:off x="7668344" y="1124744"/>
            <a:ext cx="688876" cy="128257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Düz Bağlayıcı 27"/>
          <p:cNvCxnSpPr/>
          <p:nvPr/>
        </p:nvCxnSpPr>
        <p:spPr>
          <a:xfrm flipH="1" flipV="1">
            <a:off x="5674809" y="1130215"/>
            <a:ext cx="688876" cy="128257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p:nvPr/>
        </p:nvCxnSpPr>
        <p:spPr>
          <a:xfrm flipV="1">
            <a:off x="5685006" y="261068"/>
            <a:ext cx="688876" cy="283807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Düz Bağlayıcı 31"/>
          <p:cNvCxnSpPr/>
          <p:nvPr/>
        </p:nvCxnSpPr>
        <p:spPr>
          <a:xfrm flipH="1">
            <a:off x="3095836" y="3284984"/>
            <a:ext cx="1908212" cy="1872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Düz Bağlayıcı 37"/>
          <p:cNvCxnSpPr/>
          <p:nvPr/>
        </p:nvCxnSpPr>
        <p:spPr>
          <a:xfrm flipH="1" flipV="1">
            <a:off x="3095836" y="3284984"/>
            <a:ext cx="1908212" cy="1872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flipH="1" flipV="1">
            <a:off x="2411760" y="3861049"/>
            <a:ext cx="2016224" cy="204582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Düz Bağlayıcı 43"/>
          <p:cNvCxnSpPr/>
          <p:nvPr/>
        </p:nvCxnSpPr>
        <p:spPr>
          <a:xfrm flipH="1">
            <a:off x="2411760" y="3861049"/>
            <a:ext cx="2016224" cy="2045820"/>
          </a:xfrm>
          <a:prstGeom prst="line">
            <a:avLst/>
          </a:prstGeom>
        </p:spPr>
        <p:style>
          <a:lnRef idx="1">
            <a:schemeClr val="accent1"/>
          </a:lnRef>
          <a:fillRef idx="0">
            <a:schemeClr val="accent1"/>
          </a:fillRef>
          <a:effectRef idx="0">
            <a:schemeClr val="accent1"/>
          </a:effectRef>
          <a:fontRef idx="minor">
            <a:schemeClr val="tx1"/>
          </a:fontRef>
        </p:style>
      </p:cxnSp>
      <p:sp>
        <p:nvSpPr>
          <p:cNvPr id="47" name="Metin kutusu 46"/>
          <p:cNvSpPr txBox="1"/>
          <p:nvPr/>
        </p:nvSpPr>
        <p:spPr>
          <a:xfrm>
            <a:off x="1505999" y="1667472"/>
            <a:ext cx="340158" cy="461665"/>
          </a:xfrm>
          <a:prstGeom prst="rect">
            <a:avLst/>
          </a:prstGeom>
          <a:noFill/>
        </p:spPr>
        <p:txBody>
          <a:bodyPr wrap="none" rtlCol="0">
            <a:spAutoFit/>
          </a:bodyPr>
          <a:lstStyle/>
          <a:p>
            <a:r>
              <a:rPr lang="tr-TR" sz="2400" b="1" dirty="0" smtClean="0"/>
              <a:t>5</a:t>
            </a:r>
            <a:endParaRPr lang="tr-TR" sz="2400" b="1" dirty="0"/>
          </a:p>
        </p:txBody>
      </p:sp>
      <p:sp>
        <p:nvSpPr>
          <p:cNvPr id="48" name="Metin kutusu 47"/>
          <p:cNvSpPr txBox="1"/>
          <p:nvPr/>
        </p:nvSpPr>
        <p:spPr>
          <a:xfrm>
            <a:off x="8488122" y="1535196"/>
            <a:ext cx="340158" cy="461665"/>
          </a:xfrm>
          <a:prstGeom prst="rect">
            <a:avLst/>
          </a:prstGeom>
          <a:noFill/>
        </p:spPr>
        <p:txBody>
          <a:bodyPr wrap="none" rtlCol="0">
            <a:spAutoFit/>
          </a:bodyPr>
          <a:lstStyle/>
          <a:p>
            <a:r>
              <a:rPr lang="tr-TR" sz="2400" b="1" dirty="0" smtClean="0"/>
              <a:t>6</a:t>
            </a:r>
            <a:endParaRPr lang="tr-TR" sz="2400" b="1" dirty="0"/>
          </a:p>
        </p:txBody>
      </p:sp>
      <p:sp>
        <p:nvSpPr>
          <p:cNvPr id="49" name="Metin kutusu 48"/>
          <p:cNvSpPr txBox="1"/>
          <p:nvPr/>
        </p:nvSpPr>
        <p:spPr>
          <a:xfrm>
            <a:off x="1783570" y="6093137"/>
            <a:ext cx="340158" cy="461665"/>
          </a:xfrm>
          <a:prstGeom prst="rect">
            <a:avLst/>
          </a:prstGeom>
          <a:noFill/>
        </p:spPr>
        <p:txBody>
          <a:bodyPr wrap="none" rtlCol="0">
            <a:spAutoFit/>
          </a:bodyPr>
          <a:lstStyle/>
          <a:p>
            <a:r>
              <a:rPr lang="tr-TR" sz="2400" b="1" dirty="0" smtClean="0"/>
              <a:t>7</a:t>
            </a:r>
            <a:endParaRPr lang="tr-TR" sz="2400" b="1" dirty="0"/>
          </a:p>
        </p:txBody>
      </p:sp>
      <p:sp>
        <p:nvSpPr>
          <p:cNvPr id="50" name="Oval 49"/>
          <p:cNvSpPr/>
          <p:nvPr/>
        </p:nvSpPr>
        <p:spPr>
          <a:xfrm>
            <a:off x="3297410" y="4810636"/>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Oval 50"/>
          <p:cNvSpPr/>
          <p:nvPr/>
        </p:nvSpPr>
        <p:spPr>
          <a:xfrm>
            <a:off x="5957436" y="166747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Oval 51"/>
          <p:cNvSpPr/>
          <p:nvPr/>
        </p:nvSpPr>
        <p:spPr>
          <a:xfrm>
            <a:off x="7940774" y="1698178"/>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Oval 52"/>
          <p:cNvSpPr/>
          <p:nvPr/>
        </p:nvSpPr>
        <p:spPr>
          <a:xfrm>
            <a:off x="1532062" y="705716"/>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Oval 53"/>
          <p:cNvSpPr/>
          <p:nvPr/>
        </p:nvSpPr>
        <p:spPr>
          <a:xfrm>
            <a:off x="1552788" y="2635597"/>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Oval 54"/>
          <p:cNvSpPr/>
          <p:nvPr/>
        </p:nvSpPr>
        <p:spPr>
          <a:xfrm>
            <a:off x="3995936" y="4191693"/>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5608751" y="6457206"/>
            <a:ext cx="3534044" cy="400110"/>
          </a:xfrm>
          <a:prstGeom prst="rect">
            <a:avLst/>
          </a:prstGeom>
        </p:spPr>
        <p:txBody>
          <a:bodyPr wrap="none">
            <a:spAutoFit/>
          </a:bodyPr>
          <a:lstStyle/>
          <a:p>
            <a:pPr algn="r"/>
            <a:r>
              <a:rPr lang="tr-TR" sz="2000" b="1" dirty="0">
                <a:solidFill>
                  <a:srgbClr val="FF0000"/>
                </a:solidFill>
                <a:hlinkClick r:id="rId3"/>
              </a:rPr>
              <a:t>omeraskerden@hotmail.com.tr</a:t>
            </a:r>
            <a:endParaRPr lang="tr-TR" sz="2000" b="1" dirty="0">
              <a:solidFill>
                <a:srgbClr val="FF0000"/>
              </a:solidFill>
            </a:endParaRPr>
          </a:p>
        </p:txBody>
      </p:sp>
      <p:sp>
        <p:nvSpPr>
          <p:cNvPr id="6" name="Serbest Form 5"/>
          <p:cNvSpPr/>
          <p:nvPr/>
        </p:nvSpPr>
        <p:spPr>
          <a:xfrm>
            <a:off x="269823" y="1469036"/>
            <a:ext cx="2638269" cy="659567"/>
          </a:xfrm>
          <a:custGeom>
            <a:avLst/>
            <a:gdLst>
              <a:gd name="connsiteX0" fmla="*/ 2638269 w 2638269"/>
              <a:gd name="connsiteY0" fmla="*/ 14990 h 659567"/>
              <a:gd name="connsiteX1" fmla="*/ 1978702 w 2638269"/>
              <a:gd name="connsiteY1" fmla="*/ 659567 h 659567"/>
              <a:gd name="connsiteX2" fmla="*/ 0 w 2638269"/>
              <a:gd name="connsiteY2" fmla="*/ 629587 h 659567"/>
              <a:gd name="connsiteX3" fmla="*/ 659567 w 2638269"/>
              <a:gd name="connsiteY3" fmla="*/ 0 h 659567"/>
              <a:gd name="connsiteX4" fmla="*/ 2638269 w 2638269"/>
              <a:gd name="connsiteY4" fmla="*/ 14990 h 659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69" h="659567">
                <a:moveTo>
                  <a:pt x="2638269" y="14990"/>
                </a:moveTo>
                <a:lnTo>
                  <a:pt x="1978702" y="659567"/>
                </a:lnTo>
                <a:lnTo>
                  <a:pt x="0" y="629587"/>
                </a:lnTo>
                <a:lnTo>
                  <a:pt x="659567" y="0"/>
                </a:lnTo>
                <a:lnTo>
                  <a:pt x="2638269" y="14990"/>
                </a:lnTo>
                <a:close/>
              </a:path>
            </a:pathLst>
          </a:custGeom>
          <a:solidFill>
            <a:srgbClr val="FFFF00">
              <a:alpha val="50196"/>
            </a:srgbClr>
          </a:solidFill>
          <a:ln>
            <a:solidFill>
              <a:srgbClr val="F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9" name="Düz Bağlayıcı 8"/>
          <p:cNvCxnSpPr>
            <a:stCxn id="6" idx="0"/>
            <a:endCxn id="6" idx="2"/>
          </p:cNvCxnSpPr>
          <p:nvPr/>
        </p:nvCxnSpPr>
        <p:spPr>
          <a:xfrm flipH="1">
            <a:off x="269823" y="1484026"/>
            <a:ext cx="2638269" cy="6145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a:stCxn id="6" idx="1"/>
            <a:endCxn id="6" idx="3"/>
          </p:cNvCxnSpPr>
          <p:nvPr/>
        </p:nvCxnSpPr>
        <p:spPr>
          <a:xfrm flipH="1" flipV="1">
            <a:off x="929390" y="1469036"/>
            <a:ext cx="1319135" cy="659567"/>
          </a:xfrm>
          <a:prstGeom prst="line">
            <a:avLst/>
          </a:prstGeom>
        </p:spPr>
        <p:style>
          <a:lnRef idx="1">
            <a:schemeClr val="accent1"/>
          </a:lnRef>
          <a:fillRef idx="0">
            <a:schemeClr val="accent1"/>
          </a:fillRef>
          <a:effectRef idx="0">
            <a:schemeClr val="accent1"/>
          </a:effectRef>
          <a:fontRef idx="minor">
            <a:schemeClr val="tx1"/>
          </a:fontRef>
        </p:style>
      </p:cxnSp>
      <p:sp>
        <p:nvSpPr>
          <p:cNvPr id="14" name="Serbest Form 13"/>
          <p:cNvSpPr/>
          <p:nvPr/>
        </p:nvSpPr>
        <p:spPr>
          <a:xfrm>
            <a:off x="6640643" y="494675"/>
            <a:ext cx="614596" cy="2638269"/>
          </a:xfrm>
          <a:custGeom>
            <a:avLst/>
            <a:gdLst>
              <a:gd name="connsiteX0" fmla="*/ 614596 w 614596"/>
              <a:gd name="connsiteY0" fmla="*/ 0 h 2638269"/>
              <a:gd name="connsiteX1" fmla="*/ 614596 w 614596"/>
              <a:gd name="connsiteY1" fmla="*/ 1963712 h 2638269"/>
              <a:gd name="connsiteX2" fmla="*/ 14990 w 614596"/>
              <a:gd name="connsiteY2" fmla="*/ 2638269 h 2638269"/>
              <a:gd name="connsiteX3" fmla="*/ 0 w 614596"/>
              <a:gd name="connsiteY3" fmla="*/ 659568 h 2638269"/>
              <a:gd name="connsiteX4" fmla="*/ 614596 w 614596"/>
              <a:gd name="connsiteY4" fmla="*/ 0 h 2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4596" h="2638269">
                <a:moveTo>
                  <a:pt x="614596" y="0"/>
                </a:moveTo>
                <a:lnTo>
                  <a:pt x="614596" y="1963712"/>
                </a:lnTo>
                <a:lnTo>
                  <a:pt x="14990" y="2638269"/>
                </a:lnTo>
                <a:lnTo>
                  <a:pt x="0" y="659568"/>
                </a:lnTo>
                <a:lnTo>
                  <a:pt x="614596"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7" name="Düz Bağlayıcı 16"/>
          <p:cNvCxnSpPr>
            <a:stCxn id="14" idx="0"/>
            <a:endCxn id="14" idx="2"/>
          </p:cNvCxnSpPr>
          <p:nvPr/>
        </p:nvCxnSpPr>
        <p:spPr>
          <a:xfrm flipH="1">
            <a:off x="6655633" y="494675"/>
            <a:ext cx="599606" cy="263826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Düz Bağlayıcı 22"/>
          <p:cNvCxnSpPr>
            <a:stCxn id="14" idx="1"/>
            <a:endCxn id="14" idx="3"/>
          </p:cNvCxnSpPr>
          <p:nvPr/>
        </p:nvCxnSpPr>
        <p:spPr>
          <a:xfrm flipH="1" flipV="1">
            <a:off x="6640643" y="1154243"/>
            <a:ext cx="614596" cy="1304144"/>
          </a:xfrm>
          <a:prstGeom prst="line">
            <a:avLst/>
          </a:prstGeom>
        </p:spPr>
        <p:style>
          <a:lnRef idx="1">
            <a:schemeClr val="accent1"/>
          </a:lnRef>
          <a:fillRef idx="0">
            <a:schemeClr val="accent1"/>
          </a:fillRef>
          <a:effectRef idx="0">
            <a:schemeClr val="accent1"/>
          </a:effectRef>
          <a:fontRef idx="minor">
            <a:schemeClr val="tx1"/>
          </a:fontRef>
        </p:style>
      </p:cxnSp>
      <p:sp>
        <p:nvSpPr>
          <p:cNvPr id="42" name="Serbest Form 41"/>
          <p:cNvSpPr/>
          <p:nvPr/>
        </p:nvSpPr>
        <p:spPr>
          <a:xfrm>
            <a:off x="2758190" y="3597639"/>
            <a:ext cx="1993692" cy="1948722"/>
          </a:xfrm>
          <a:custGeom>
            <a:avLst/>
            <a:gdLst>
              <a:gd name="connsiteX0" fmla="*/ 1933731 w 1993692"/>
              <a:gd name="connsiteY0" fmla="*/ 0 h 1948722"/>
              <a:gd name="connsiteX1" fmla="*/ 1993692 w 1993692"/>
              <a:gd name="connsiteY1" fmla="*/ 1948722 h 1948722"/>
              <a:gd name="connsiteX2" fmla="*/ 0 w 1993692"/>
              <a:gd name="connsiteY2" fmla="*/ 1918741 h 1948722"/>
              <a:gd name="connsiteX3" fmla="*/ 0 w 1993692"/>
              <a:gd name="connsiteY3" fmla="*/ 0 h 1948722"/>
              <a:gd name="connsiteX4" fmla="*/ 1933731 w 1993692"/>
              <a:gd name="connsiteY4" fmla="*/ 0 h 1948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92" h="1948722">
                <a:moveTo>
                  <a:pt x="1933731" y="0"/>
                </a:moveTo>
                <a:lnTo>
                  <a:pt x="1993692" y="1948722"/>
                </a:lnTo>
                <a:lnTo>
                  <a:pt x="0" y="1918741"/>
                </a:lnTo>
                <a:lnTo>
                  <a:pt x="0" y="0"/>
                </a:lnTo>
                <a:lnTo>
                  <a:pt x="1933731"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5" name="Düz Bağlayıcı 44"/>
          <p:cNvCxnSpPr>
            <a:stCxn id="42" idx="0"/>
            <a:endCxn id="42" idx="2"/>
          </p:cNvCxnSpPr>
          <p:nvPr/>
        </p:nvCxnSpPr>
        <p:spPr>
          <a:xfrm flipH="1">
            <a:off x="2758190" y="3597639"/>
            <a:ext cx="1933731" cy="191874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Düz Bağlayıcı 55"/>
          <p:cNvCxnSpPr>
            <a:stCxn id="42" idx="1"/>
          </p:cNvCxnSpPr>
          <p:nvPr/>
        </p:nvCxnSpPr>
        <p:spPr>
          <a:xfrm flipH="1" flipV="1">
            <a:off x="2758190" y="3597639"/>
            <a:ext cx="1993692" cy="194872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216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ppt_x"/>
                                          </p:val>
                                        </p:tav>
                                        <p:tav tm="100000">
                                          <p:val>
                                            <p:strVal val="#ppt_x"/>
                                          </p:val>
                                        </p:tav>
                                      </p:tavLst>
                                    </p:anim>
                                    <p:anim calcmode="lin" valueType="num">
                                      <p:cBhvr additive="base">
                                        <p:cTn id="7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ppt_x"/>
                                          </p:val>
                                        </p:tav>
                                        <p:tav tm="100000">
                                          <p:val>
                                            <p:strVal val="#ppt_x"/>
                                          </p:val>
                                        </p:tav>
                                      </p:tavLst>
                                    </p:anim>
                                    <p:anim calcmode="lin" valueType="num">
                                      <p:cBhvr additive="base">
                                        <p:cTn id="7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1000"/>
                                        <p:tgtEl>
                                          <p:spTgt spid="10"/>
                                        </p:tgtEl>
                                      </p:cBhvr>
                                    </p:animEffect>
                                    <p:anim calcmode="lin" valueType="num">
                                      <p:cBhvr>
                                        <p:cTn id="82" dur="1000" fill="hold"/>
                                        <p:tgtEl>
                                          <p:spTgt spid="10"/>
                                        </p:tgtEl>
                                        <p:attrNameLst>
                                          <p:attrName>ppt_x</p:attrName>
                                        </p:attrNameLst>
                                      </p:cBhvr>
                                      <p:tavLst>
                                        <p:tav tm="0">
                                          <p:val>
                                            <p:strVal val="#ppt_x"/>
                                          </p:val>
                                        </p:tav>
                                        <p:tav tm="100000">
                                          <p:val>
                                            <p:strVal val="#ppt_x"/>
                                          </p:val>
                                        </p:tav>
                                      </p:tavLst>
                                    </p:anim>
                                    <p:anim calcmode="lin" valueType="num">
                                      <p:cBhvr>
                                        <p:cTn id="8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fill="hold"/>
                                        <p:tgtEl>
                                          <p:spTgt spid="32"/>
                                        </p:tgtEl>
                                        <p:attrNameLst>
                                          <p:attrName>ppt_x</p:attrName>
                                        </p:attrNameLst>
                                      </p:cBhvr>
                                      <p:tavLst>
                                        <p:tav tm="0">
                                          <p:val>
                                            <p:strVal val="#ppt_x"/>
                                          </p:val>
                                        </p:tav>
                                        <p:tav tm="100000">
                                          <p:val>
                                            <p:strVal val="#ppt_x"/>
                                          </p:val>
                                        </p:tav>
                                      </p:tavLst>
                                    </p:anim>
                                    <p:anim calcmode="lin" valueType="num">
                                      <p:cBhvr additive="base">
                                        <p:cTn id="8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ppt_x"/>
                                          </p:val>
                                        </p:tav>
                                        <p:tav tm="100000">
                                          <p:val>
                                            <p:strVal val="#ppt_x"/>
                                          </p:val>
                                        </p:tav>
                                      </p:tavLst>
                                    </p:anim>
                                    <p:anim calcmode="lin" valueType="num">
                                      <p:cBhvr additive="base">
                                        <p:cTn id="9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41"/>
                                        </p:tgtEl>
                                        <p:attrNameLst>
                                          <p:attrName>style.visibility</p:attrName>
                                        </p:attrNameLst>
                                      </p:cBhvr>
                                      <p:to>
                                        <p:strVal val="visible"/>
                                      </p:to>
                                    </p:set>
                                    <p:anim calcmode="lin" valueType="num">
                                      <p:cBhvr additive="base">
                                        <p:cTn id="100" dur="500" fill="hold"/>
                                        <p:tgtEl>
                                          <p:spTgt spid="41"/>
                                        </p:tgtEl>
                                        <p:attrNameLst>
                                          <p:attrName>ppt_x</p:attrName>
                                        </p:attrNameLst>
                                      </p:cBhvr>
                                      <p:tavLst>
                                        <p:tav tm="0">
                                          <p:val>
                                            <p:strVal val="#ppt_x"/>
                                          </p:val>
                                        </p:tav>
                                        <p:tav tm="100000">
                                          <p:val>
                                            <p:strVal val="#ppt_x"/>
                                          </p:val>
                                        </p:tav>
                                      </p:tavLst>
                                    </p:anim>
                                    <p:anim calcmode="lin" valueType="num">
                                      <p:cBhvr additive="base">
                                        <p:cTn id="10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nodeType="clickEffect">
                                  <p:stCondLst>
                                    <p:cond delay="0"/>
                                  </p:stCondLst>
                                  <p:childTnLst>
                                    <p:set>
                                      <p:cBhvr>
                                        <p:cTn id="105" dur="1" fill="hold">
                                          <p:stCondLst>
                                            <p:cond delay="0"/>
                                          </p:stCondLst>
                                        </p:cTn>
                                        <p:tgtEl>
                                          <p:spTgt spid="44"/>
                                        </p:tgtEl>
                                        <p:attrNameLst>
                                          <p:attrName>style.visibility</p:attrName>
                                        </p:attrNameLst>
                                      </p:cBhvr>
                                      <p:to>
                                        <p:strVal val="visible"/>
                                      </p:to>
                                    </p:set>
                                    <p:anim calcmode="lin" valueType="num">
                                      <p:cBhvr additive="base">
                                        <p:cTn id="106" dur="500" fill="hold"/>
                                        <p:tgtEl>
                                          <p:spTgt spid="44"/>
                                        </p:tgtEl>
                                        <p:attrNameLst>
                                          <p:attrName>ppt_x</p:attrName>
                                        </p:attrNameLst>
                                      </p:cBhvr>
                                      <p:tavLst>
                                        <p:tav tm="0">
                                          <p:val>
                                            <p:strVal val="#ppt_x"/>
                                          </p:val>
                                        </p:tav>
                                        <p:tav tm="100000">
                                          <p:val>
                                            <p:strVal val="#ppt_x"/>
                                          </p:val>
                                        </p:tav>
                                      </p:tavLst>
                                    </p:anim>
                                    <p:anim calcmode="lin" valueType="num">
                                      <p:cBhvr additive="base">
                                        <p:cTn id="10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nodeType="clickEffect">
                                  <p:stCondLst>
                                    <p:cond delay="0"/>
                                  </p:stCondLst>
                                  <p:childTnLst>
                                    <p:set>
                                      <p:cBhvr>
                                        <p:cTn id="111" dur="1" fill="hold">
                                          <p:stCondLst>
                                            <p:cond delay="0"/>
                                          </p:stCondLst>
                                        </p:cTn>
                                        <p:tgtEl>
                                          <p:spTgt spid="12"/>
                                        </p:tgtEl>
                                        <p:attrNameLst>
                                          <p:attrName>style.visibility</p:attrName>
                                        </p:attrNameLst>
                                      </p:cBhvr>
                                      <p:to>
                                        <p:strVal val="visible"/>
                                      </p:to>
                                    </p:set>
                                    <p:anim calcmode="lin" valueType="num">
                                      <p:cBhvr additive="base">
                                        <p:cTn id="112" dur="500" fill="hold"/>
                                        <p:tgtEl>
                                          <p:spTgt spid="12"/>
                                        </p:tgtEl>
                                        <p:attrNameLst>
                                          <p:attrName>ppt_x</p:attrName>
                                        </p:attrNameLst>
                                      </p:cBhvr>
                                      <p:tavLst>
                                        <p:tav tm="0">
                                          <p:val>
                                            <p:strVal val="#ppt_x"/>
                                          </p:val>
                                        </p:tav>
                                        <p:tav tm="100000">
                                          <p:val>
                                            <p:strVal val="#ppt_x"/>
                                          </p:val>
                                        </p:tav>
                                      </p:tavLst>
                                    </p:anim>
                                    <p:anim calcmode="lin" valueType="num">
                                      <p:cBhvr additive="base">
                                        <p:cTn id="1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additive="base">
                                        <p:cTn id="118" dur="500" fill="hold"/>
                                        <p:tgtEl>
                                          <p:spTgt spid="47"/>
                                        </p:tgtEl>
                                        <p:attrNameLst>
                                          <p:attrName>ppt_x</p:attrName>
                                        </p:attrNameLst>
                                      </p:cBhvr>
                                      <p:tavLst>
                                        <p:tav tm="0">
                                          <p:val>
                                            <p:strVal val="#ppt_x"/>
                                          </p:val>
                                        </p:tav>
                                        <p:tav tm="100000">
                                          <p:val>
                                            <p:strVal val="#ppt_x"/>
                                          </p:val>
                                        </p:tav>
                                      </p:tavLst>
                                    </p:anim>
                                    <p:anim calcmode="lin" valueType="num">
                                      <p:cBhvr additive="base">
                                        <p:cTn id="11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anim calcmode="lin" valueType="num">
                                      <p:cBhvr additive="base">
                                        <p:cTn id="124" dur="500" fill="hold"/>
                                        <p:tgtEl>
                                          <p:spTgt spid="48"/>
                                        </p:tgtEl>
                                        <p:attrNameLst>
                                          <p:attrName>ppt_x</p:attrName>
                                        </p:attrNameLst>
                                      </p:cBhvr>
                                      <p:tavLst>
                                        <p:tav tm="0">
                                          <p:val>
                                            <p:strVal val="#ppt_x"/>
                                          </p:val>
                                        </p:tav>
                                        <p:tav tm="100000">
                                          <p:val>
                                            <p:strVal val="#ppt_x"/>
                                          </p:val>
                                        </p:tav>
                                      </p:tavLst>
                                    </p:anim>
                                    <p:anim calcmode="lin" valueType="num">
                                      <p:cBhvr additive="base">
                                        <p:cTn id="12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49"/>
                                        </p:tgtEl>
                                        <p:attrNameLst>
                                          <p:attrName>style.visibility</p:attrName>
                                        </p:attrNameLst>
                                      </p:cBhvr>
                                      <p:to>
                                        <p:strVal val="visible"/>
                                      </p:to>
                                    </p:set>
                                    <p:anim calcmode="lin" valueType="num">
                                      <p:cBhvr additive="base">
                                        <p:cTn id="130" dur="500" fill="hold"/>
                                        <p:tgtEl>
                                          <p:spTgt spid="49"/>
                                        </p:tgtEl>
                                        <p:attrNameLst>
                                          <p:attrName>ppt_x</p:attrName>
                                        </p:attrNameLst>
                                      </p:cBhvr>
                                      <p:tavLst>
                                        <p:tav tm="0">
                                          <p:val>
                                            <p:strVal val="#ppt_x"/>
                                          </p:val>
                                        </p:tav>
                                        <p:tav tm="100000">
                                          <p:val>
                                            <p:strVal val="#ppt_x"/>
                                          </p:val>
                                        </p:tav>
                                      </p:tavLst>
                                    </p:anim>
                                    <p:anim calcmode="lin" valueType="num">
                                      <p:cBhvr additive="base">
                                        <p:cTn id="131"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50"/>
                                        </p:tgtEl>
                                        <p:attrNameLst>
                                          <p:attrName>style.visibility</p:attrName>
                                        </p:attrNameLst>
                                      </p:cBhvr>
                                      <p:to>
                                        <p:strVal val="visible"/>
                                      </p:to>
                                    </p:set>
                                    <p:anim calcmode="lin" valueType="num">
                                      <p:cBhvr additive="base">
                                        <p:cTn id="136" dur="500" fill="hold"/>
                                        <p:tgtEl>
                                          <p:spTgt spid="50"/>
                                        </p:tgtEl>
                                        <p:attrNameLst>
                                          <p:attrName>ppt_x</p:attrName>
                                        </p:attrNameLst>
                                      </p:cBhvr>
                                      <p:tavLst>
                                        <p:tav tm="0">
                                          <p:val>
                                            <p:strVal val="#ppt_x"/>
                                          </p:val>
                                        </p:tav>
                                        <p:tav tm="100000">
                                          <p:val>
                                            <p:strVal val="#ppt_x"/>
                                          </p:val>
                                        </p:tav>
                                      </p:tavLst>
                                    </p:anim>
                                    <p:anim calcmode="lin" valueType="num">
                                      <p:cBhvr additive="base">
                                        <p:cTn id="137"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55"/>
                                        </p:tgtEl>
                                        <p:attrNameLst>
                                          <p:attrName>style.visibility</p:attrName>
                                        </p:attrNameLst>
                                      </p:cBhvr>
                                      <p:to>
                                        <p:strVal val="visible"/>
                                      </p:to>
                                    </p:set>
                                    <p:anim calcmode="lin" valueType="num">
                                      <p:cBhvr additive="base">
                                        <p:cTn id="142" dur="500" fill="hold"/>
                                        <p:tgtEl>
                                          <p:spTgt spid="55"/>
                                        </p:tgtEl>
                                        <p:attrNameLst>
                                          <p:attrName>ppt_x</p:attrName>
                                        </p:attrNameLst>
                                      </p:cBhvr>
                                      <p:tavLst>
                                        <p:tav tm="0">
                                          <p:val>
                                            <p:strVal val="#ppt_x"/>
                                          </p:val>
                                        </p:tav>
                                        <p:tav tm="100000">
                                          <p:val>
                                            <p:strVal val="#ppt_x"/>
                                          </p:val>
                                        </p:tav>
                                      </p:tavLst>
                                    </p:anim>
                                    <p:anim calcmode="lin" valueType="num">
                                      <p:cBhvr additive="base">
                                        <p:cTn id="14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2" presetClass="entr" presetSubtype="4" fill="hold" grpId="0" nodeType="clickEffect">
                                  <p:stCondLst>
                                    <p:cond delay="0"/>
                                  </p:stCondLst>
                                  <p:childTnLst>
                                    <p:set>
                                      <p:cBhvr>
                                        <p:cTn id="147" dur="1" fill="hold">
                                          <p:stCondLst>
                                            <p:cond delay="0"/>
                                          </p:stCondLst>
                                        </p:cTn>
                                        <p:tgtEl>
                                          <p:spTgt spid="51"/>
                                        </p:tgtEl>
                                        <p:attrNameLst>
                                          <p:attrName>style.visibility</p:attrName>
                                        </p:attrNameLst>
                                      </p:cBhvr>
                                      <p:to>
                                        <p:strVal val="visible"/>
                                      </p:to>
                                    </p:set>
                                    <p:anim calcmode="lin" valueType="num">
                                      <p:cBhvr additive="base">
                                        <p:cTn id="148" dur="500" fill="hold"/>
                                        <p:tgtEl>
                                          <p:spTgt spid="51"/>
                                        </p:tgtEl>
                                        <p:attrNameLst>
                                          <p:attrName>ppt_x</p:attrName>
                                        </p:attrNameLst>
                                      </p:cBhvr>
                                      <p:tavLst>
                                        <p:tav tm="0">
                                          <p:val>
                                            <p:strVal val="#ppt_x"/>
                                          </p:val>
                                        </p:tav>
                                        <p:tav tm="100000">
                                          <p:val>
                                            <p:strVal val="#ppt_x"/>
                                          </p:val>
                                        </p:tav>
                                      </p:tavLst>
                                    </p:anim>
                                    <p:anim calcmode="lin" valueType="num">
                                      <p:cBhvr additive="base">
                                        <p:cTn id="149"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2" presetClass="entr" presetSubtype="4" fill="hold" grpId="0" nodeType="clickEffect">
                                  <p:stCondLst>
                                    <p:cond delay="0"/>
                                  </p:stCondLst>
                                  <p:childTnLst>
                                    <p:set>
                                      <p:cBhvr>
                                        <p:cTn id="153" dur="1" fill="hold">
                                          <p:stCondLst>
                                            <p:cond delay="0"/>
                                          </p:stCondLst>
                                        </p:cTn>
                                        <p:tgtEl>
                                          <p:spTgt spid="52"/>
                                        </p:tgtEl>
                                        <p:attrNameLst>
                                          <p:attrName>style.visibility</p:attrName>
                                        </p:attrNameLst>
                                      </p:cBhvr>
                                      <p:to>
                                        <p:strVal val="visible"/>
                                      </p:to>
                                    </p:set>
                                    <p:anim calcmode="lin" valueType="num">
                                      <p:cBhvr additive="base">
                                        <p:cTn id="154" dur="500" fill="hold"/>
                                        <p:tgtEl>
                                          <p:spTgt spid="52"/>
                                        </p:tgtEl>
                                        <p:attrNameLst>
                                          <p:attrName>ppt_x</p:attrName>
                                        </p:attrNameLst>
                                      </p:cBhvr>
                                      <p:tavLst>
                                        <p:tav tm="0">
                                          <p:val>
                                            <p:strVal val="#ppt_x"/>
                                          </p:val>
                                        </p:tav>
                                        <p:tav tm="100000">
                                          <p:val>
                                            <p:strVal val="#ppt_x"/>
                                          </p:val>
                                        </p:tav>
                                      </p:tavLst>
                                    </p:anim>
                                    <p:anim calcmode="lin" valueType="num">
                                      <p:cBhvr additive="base">
                                        <p:cTn id="155"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2" presetClass="entr" presetSubtype="4" fill="hold" grpId="0" nodeType="clickEffect">
                                  <p:stCondLst>
                                    <p:cond delay="0"/>
                                  </p:stCondLst>
                                  <p:childTnLst>
                                    <p:set>
                                      <p:cBhvr>
                                        <p:cTn id="159" dur="1" fill="hold">
                                          <p:stCondLst>
                                            <p:cond delay="0"/>
                                          </p:stCondLst>
                                        </p:cTn>
                                        <p:tgtEl>
                                          <p:spTgt spid="53"/>
                                        </p:tgtEl>
                                        <p:attrNameLst>
                                          <p:attrName>style.visibility</p:attrName>
                                        </p:attrNameLst>
                                      </p:cBhvr>
                                      <p:to>
                                        <p:strVal val="visible"/>
                                      </p:to>
                                    </p:set>
                                    <p:anim calcmode="lin" valueType="num">
                                      <p:cBhvr additive="base">
                                        <p:cTn id="160" dur="500" fill="hold"/>
                                        <p:tgtEl>
                                          <p:spTgt spid="53"/>
                                        </p:tgtEl>
                                        <p:attrNameLst>
                                          <p:attrName>ppt_x</p:attrName>
                                        </p:attrNameLst>
                                      </p:cBhvr>
                                      <p:tavLst>
                                        <p:tav tm="0">
                                          <p:val>
                                            <p:strVal val="#ppt_x"/>
                                          </p:val>
                                        </p:tav>
                                        <p:tav tm="100000">
                                          <p:val>
                                            <p:strVal val="#ppt_x"/>
                                          </p:val>
                                        </p:tav>
                                      </p:tavLst>
                                    </p:anim>
                                    <p:anim calcmode="lin" valueType="num">
                                      <p:cBhvr additive="base">
                                        <p:cTn id="161"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2" presetClass="entr" presetSubtype="4" fill="hold" grpId="0" nodeType="clickEffect">
                                  <p:stCondLst>
                                    <p:cond delay="0"/>
                                  </p:stCondLst>
                                  <p:childTnLst>
                                    <p:set>
                                      <p:cBhvr>
                                        <p:cTn id="165" dur="1" fill="hold">
                                          <p:stCondLst>
                                            <p:cond delay="0"/>
                                          </p:stCondLst>
                                        </p:cTn>
                                        <p:tgtEl>
                                          <p:spTgt spid="54"/>
                                        </p:tgtEl>
                                        <p:attrNameLst>
                                          <p:attrName>style.visibility</p:attrName>
                                        </p:attrNameLst>
                                      </p:cBhvr>
                                      <p:to>
                                        <p:strVal val="visible"/>
                                      </p:to>
                                    </p:set>
                                    <p:anim calcmode="lin" valueType="num">
                                      <p:cBhvr additive="base">
                                        <p:cTn id="166" dur="500" fill="hold"/>
                                        <p:tgtEl>
                                          <p:spTgt spid="54"/>
                                        </p:tgtEl>
                                        <p:attrNameLst>
                                          <p:attrName>ppt_x</p:attrName>
                                        </p:attrNameLst>
                                      </p:cBhvr>
                                      <p:tavLst>
                                        <p:tav tm="0">
                                          <p:val>
                                            <p:strVal val="#ppt_x"/>
                                          </p:val>
                                        </p:tav>
                                        <p:tav tm="100000">
                                          <p:val>
                                            <p:strVal val="#ppt_x"/>
                                          </p:val>
                                        </p:tav>
                                      </p:tavLst>
                                    </p:anim>
                                    <p:anim calcmode="lin" valueType="num">
                                      <p:cBhvr additive="base">
                                        <p:cTn id="16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42" presetClass="entr" presetSubtype="0" fill="hold" grpId="0" nodeType="clickEffect">
                                  <p:stCondLst>
                                    <p:cond delay="0"/>
                                  </p:stCondLst>
                                  <p:childTnLst>
                                    <p:set>
                                      <p:cBhvr>
                                        <p:cTn id="171" dur="1" fill="hold">
                                          <p:stCondLst>
                                            <p:cond delay="0"/>
                                          </p:stCondLst>
                                        </p:cTn>
                                        <p:tgtEl>
                                          <p:spTgt spid="6"/>
                                        </p:tgtEl>
                                        <p:attrNameLst>
                                          <p:attrName>style.visibility</p:attrName>
                                        </p:attrNameLst>
                                      </p:cBhvr>
                                      <p:to>
                                        <p:strVal val="visible"/>
                                      </p:to>
                                    </p:set>
                                    <p:animEffect transition="in" filter="fade">
                                      <p:cBhvr>
                                        <p:cTn id="172" dur="1000"/>
                                        <p:tgtEl>
                                          <p:spTgt spid="6"/>
                                        </p:tgtEl>
                                      </p:cBhvr>
                                    </p:animEffect>
                                    <p:anim calcmode="lin" valueType="num">
                                      <p:cBhvr>
                                        <p:cTn id="173" dur="1000" fill="hold"/>
                                        <p:tgtEl>
                                          <p:spTgt spid="6"/>
                                        </p:tgtEl>
                                        <p:attrNameLst>
                                          <p:attrName>ppt_x</p:attrName>
                                        </p:attrNameLst>
                                      </p:cBhvr>
                                      <p:tavLst>
                                        <p:tav tm="0">
                                          <p:val>
                                            <p:strVal val="#ppt_x"/>
                                          </p:val>
                                        </p:tav>
                                        <p:tav tm="100000">
                                          <p:val>
                                            <p:strVal val="#ppt_x"/>
                                          </p:val>
                                        </p:tav>
                                      </p:tavLst>
                                    </p:anim>
                                    <p:anim calcmode="lin" valueType="num">
                                      <p:cBhvr>
                                        <p:cTn id="17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42" presetClass="entr" presetSubtype="0" fill="hold" nodeType="clickEffect">
                                  <p:stCondLst>
                                    <p:cond delay="0"/>
                                  </p:stCondLst>
                                  <p:childTnLst>
                                    <p:set>
                                      <p:cBhvr>
                                        <p:cTn id="178" dur="1" fill="hold">
                                          <p:stCondLst>
                                            <p:cond delay="0"/>
                                          </p:stCondLst>
                                        </p:cTn>
                                        <p:tgtEl>
                                          <p:spTgt spid="9"/>
                                        </p:tgtEl>
                                        <p:attrNameLst>
                                          <p:attrName>style.visibility</p:attrName>
                                        </p:attrNameLst>
                                      </p:cBhvr>
                                      <p:to>
                                        <p:strVal val="visible"/>
                                      </p:to>
                                    </p:set>
                                    <p:animEffect transition="in" filter="fade">
                                      <p:cBhvr>
                                        <p:cTn id="179" dur="1000"/>
                                        <p:tgtEl>
                                          <p:spTgt spid="9"/>
                                        </p:tgtEl>
                                      </p:cBhvr>
                                    </p:animEffect>
                                    <p:anim calcmode="lin" valueType="num">
                                      <p:cBhvr>
                                        <p:cTn id="180" dur="1000" fill="hold"/>
                                        <p:tgtEl>
                                          <p:spTgt spid="9"/>
                                        </p:tgtEl>
                                        <p:attrNameLst>
                                          <p:attrName>ppt_x</p:attrName>
                                        </p:attrNameLst>
                                      </p:cBhvr>
                                      <p:tavLst>
                                        <p:tav tm="0">
                                          <p:val>
                                            <p:strVal val="#ppt_x"/>
                                          </p:val>
                                        </p:tav>
                                        <p:tav tm="100000">
                                          <p:val>
                                            <p:strVal val="#ppt_x"/>
                                          </p:val>
                                        </p:tav>
                                      </p:tavLst>
                                    </p:anim>
                                    <p:anim calcmode="lin" valueType="num">
                                      <p:cBhvr>
                                        <p:cTn id="18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42" presetClass="entr" presetSubtype="0" fill="hold" nodeType="clickEffect">
                                  <p:stCondLst>
                                    <p:cond delay="0"/>
                                  </p:stCondLst>
                                  <p:childTnLst>
                                    <p:set>
                                      <p:cBhvr>
                                        <p:cTn id="185" dur="1" fill="hold">
                                          <p:stCondLst>
                                            <p:cond delay="0"/>
                                          </p:stCondLst>
                                        </p:cTn>
                                        <p:tgtEl>
                                          <p:spTgt spid="13"/>
                                        </p:tgtEl>
                                        <p:attrNameLst>
                                          <p:attrName>style.visibility</p:attrName>
                                        </p:attrNameLst>
                                      </p:cBhvr>
                                      <p:to>
                                        <p:strVal val="visible"/>
                                      </p:to>
                                    </p:set>
                                    <p:animEffect transition="in" filter="fade">
                                      <p:cBhvr>
                                        <p:cTn id="186" dur="1000"/>
                                        <p:tgtEl>
                                          <p:spTgt spid="13"/>
                                        </p:tgtEl>
                                      </p:cBhvr>
                                    </p:animEffect>
                                    <p:anim calcmode="lin" valueType="num">
                                      <p:cBhvr>
                                        <p:cTn id="187" dur="1000" fill="hold"/>
                                        <p:tgtEl>
                                          <p:spTgt spid="13"/>
                                        </p:tgtEl>
                                        <p:attrNameLst>
                                          <p:attrName>ppt_x</p:attrName>
                                        </p:attrNameLst>
                                      </p:cBhvr>
                                      <p:tavLst>
                                        <p:tav tm="0">
                                          <p:val>
                                            <p:strVal val="#ppt_x"/>
                                          </p:val>
                                        </p:tav>
                                        <p:tav tm="100000">
                                          <p:val>
                                            <p:strVal val="#ppt_x"/>
                                          </p:val>
                                        </p:tav>
                                      </p:tavLst>
                                    </p:anim>
                                    <p:anim calcmode="lin" valueType="num">
                                      <p:cBhvr>
                                        <p:cTn id="18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42" presetClass="entr" presetSubtype="0" fill="hold" grpId="0" nodeType="clickEffect">
                                  <p:stCondLst>
                                    <p:cond delay="0"/>
                                  </p:stCondLst>
                                  <p:childTnLst>
                                    <p:set>
                                      <p:cBhvr>
                                        <p:cTn id="192" dur="1" fill="hold">
                                          <p:stCondLst>
                                            <p:cond delay="0"/>
                                          </p:stCondLst>
                                        </p:cTn>
                                        <p:tgtEl>
                                          <p:spTgt spid="14"/>
                                        </p:tgtEl>
                                        <p:attrNameLst>
                                          <p:attrName>style.visibility</p:attrName>
                                        </p:attrNameLst>
                                      </p:cBhvr>
                                      <p:to>
                                        <p:strVal val="visible"/>
                                      </p:to>
                                    </p:set>
                                    <p:animEffect transition="in" filter="fade">
                                      <p:cBhvr>
                                        <p:cTn id="193" dur="1000"/>
                                        <p:tgtEl>
                                          <p:spTgt spid="14"/>
                                        </p:tgtEl>
                                      </p:cBhvr>
                                    </p:animEffect>
                                    <p:anim calcmode="lin" valueType="num">
                                      <p:cBhvr>
                                        <p:cTn id="194" dur="1000" fill="hold"/>
                                        <p:tgtEl>
                                          <p:spTgt spid="14"/>
                                        </p:tgtEl>
                                        <p:attrNameLst>
                                          <p:attrName>ppt_x</p:attrName>
                                        </p:attrNameLst>
                                      </p:cBhvr>
                                      <p:tavLst>
                                        <p:tav tm="0">
                                          <p:val>
                                            <p:strVal val="#ppt_x"/>
                                          </p:val>
                                        </p:tav>
                                        <p:tav tm="100000">
                                          <p:val>
                                            <p:strVal val="#ppt_x"/>
                                          </p:val>
                                        </p:tav>
                                      </p:tavLst>
                                    </p:anim>
                                    <p:anim calcmode="lin" valueType="num">
                                      <p:cBhvr>
                                        <p:cTn id="19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presetID="42" presetClass="entr" presetSubtype="0" fill="hold" nodeType="clickEffect">
                                  <p:stCondLst>
                                    <p:cond delay="0"/>
                                  </p:stCondLst>
                                  <p:childTnLst>
                                    <p:set>
                                      <p:cBhvr>
                                        <p:cTn id="199" dur="1" fill="hold">
                                          <p:stCondLst>
                                            <p:cond delay="0"/>
                                          </p:stCondLst>
                                        </p:cTn>
                                        <p:tgtEl>
                                          <p:spTgt spid="17"/>
                                        </p:tgtEl>
                                        <p:attrNameLst>
                                          <p:attrName>style.visibility</p:attrName>
                                        </p:attrNameLst>
                                      </p:cBhvr>
                                      <p:to>
                                        <p:strVal val="visible"/>
                                      </p:to>
                                    </p:set>
                                    <p:animEffect transition="in" filter="fade">
                                      <p:cBhvr>
                                        <p:cTn id="200" dur="1000"/>
                                        <p:tgtEl>
                                          <p:spTgt spid="17"/>
                                        </p:tgtEl>
                                      </p:cBhvr>
                                    </p:animEffect>
                                    <p:anim calcmode="lin" valueType="num">
                                      <p:cBhvr>
                                        <p:cTn id="201" dur="1000" fill="hold"/>
                                        <p:tgtEl>
                                          <p:spTgt spid="17"/>
                                        </p:tgtEl>
                                        <p:attrNameLst>
                                          <p:attrName>ppt_x</p:attrName>
                                        </p:attrNameLst>
                                      </p:cBhvr>
                                      <p:tavLst>
                                        <p:tav tm="0">
                                          <p:val>
                                            <p:strVal val="#ppt_x"/>
                                          </p:val>
                                        </p:tav>
                                        <p:tav tm="100000">
                                          <p:val>
                                            <p:strVal val="#ppt_x"/>
                                          </p:val>
                                        </p:tav>
                                      </p:tavLst>
                                    </p:anim>
                                    <p:anim calcmode="lin" valueType="num">
                                      <p:cBhvr>
                                        <p:cTn id="20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42" presetClass="entr" presetSubtype="0" fill="hold" nodeType="clickEffect">
                                  <p:stCondLst>
                                    <p:cond delay="0"/>
                                  </p:stCondLst>
                                  <p:childTnLst>
                                    <p:set>
                                      <p:cBhvr>
                                        <p:cTn id="206" dur="1" fill="hold">
                                          <p:stCondLst>
                                            <p:cond delay="0"/>
                                          </p:stCondLst>
                                        </p:cTn>
                                        <p:tgtEl>
                                          <p:spTgt spid="23"/>
                                        </p:tgtEl>
                                        <p:attrNameLst>
                                          <p:attrName>style.visibility</p:attrName>
                                        </p:attrNameLst>
                                      </p:cBhvr>
                                      <p:to>
                                        <p:strVal val="visible"/>
                                      </p:to>
                                    </p:set>
                                    <p:animEffect transition="in" filter="fade">
                                      <p:cBhvr>
                                        <p:cTn id="207" dur="1000"/>
                                        <p:tgtEl>
                                          <p:spTgt spid="23"/>
                                        </p:tgtEl>
                                      </p:cBhvr>
                                    </p:animEffect>
                                    <p:anim calcmode="lin" valueType="num">
                                      <p:cBhvr>
                                        <p:cTn id="208" dur="1000" fill="hold"/>
                                        <p:tgtEl>
                                          <p:spTgt spid="23"/>
                                        </p:tgtEl>
                                        <p:attrNameLst>
                                          <p:attrName>ppt_x</p:attrName>
                                        </p:attrNameLst>
                                      </p:cBhvr>
                                      <p:tavLst>
                                        <p:tav tm="0">
                                          <p:val>
                                            <p:strVal val="#ppt_x"/>
                                          </p:val>
                                        </p:tav>
                                        <p:tav tm="100000">
                                          <p:val>
                                            <p:strVal val="#ppt_x"/>
                                          </p:val>
                                        </p:tav>
                                      </p:tavLst>
                                    </p:anim>
                                    <p:anim calcmode="lin" valueType="num">
                                      <p:cBhvr>
                                        <p:cTn id="20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10" fill="hold">
                      <p:stCondLst>
                        <p:cond delay="indefinite"/>
                      </p:stCondLst>
                      <p:childTnLst>
                        <p:par>
                          <p:cTn id="211" fill="hold">
                            <p:stCondLst>
                              <p:cond delay="0"/>
                            </p:stCondLst>
                            <p:childTnLst>
                              <p:par>
                                <p:cTn id="212" presetID="42" presetClass="entr" presetSubtype="0" fill="hold" grpId="0" nodeType="clickEffect">
                                  <p:stCondLst>
                                    <p:cond delay="0"/>
                                  </p:stCondLst>
                                  <p:childTnLst>
                                    <p:set>
                                      <p:cBhvr>
                                        <p:cTn id="213" dur="1" fill="hold">
                                          <p:stCondLst>
                                            <p:cond delay="0"/>
                                          </p:stCondLst>
                                        </p:cTn>
                                        <p:tgtEl>
                                          <p:spTgt spid="42"/>
                                        </p:tgtEl>
                                        <p:attrNameLst>
                                          <p:attrName>style.visibility</p:attrName>
                                        </p:attrNameLst>
                                      </p:cBhvr>
                                      <p:to>
                                        <p:strVal val="visible"/>
                                      </p:to>
                                    </p:set>
                                    <p:animEffect transition="in" filter="fade">
                                      <p:cBhvr>
                                        <p:cTn id="214" dur="1000"/>
                                        <p:tgtEl>
                                          <p:spTgt spid="42"/>
                                        </p:tgtEl>
                                      </p:cBhvr>
                                    </p:animEffect>
                                    <p:anim calcmode="lin" valueType="num">
                                      <p:cBhvr>
                                        <p:cTn id="215" dur="1000" fill="hold"/>
                                        <p:tgtEl>
                                          <p:spTgt spid="42"/>
                                        </p:tgtEl>
                                        <p:attrNameLst>
                                          <p:attrName>ppt_x</p:attrName>
                                        </p:attrNameLst>
                                      </p:cBhvr>
                                      <p:tavLst>
                                        <p:tav tm="0">
                                          <p:val>
                                            <p:strVal val="#ppt_x"/>
                                          </p:val>
                                        </p:tav>
                                        <p:tav tm="100000">
                                          <p:val>
                                            <p:strVal val="#ppt_x"/>
                                          </p:val>
                                        </p:tav>
                                      </p:tavLst>
                                    </p:anim>
                                    <p:anim calcmode="lin" valueType="num">
                                      <p:cBhvr>
                                        <p:cTn id="2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17" fill="hold">
                      <p:stCondLst>
                        <p:cond delay="indefinite"/>
                      </p:stCondLst>
                      <p:childTnLst>
                        <p:par>
                          <p:cTn id="218" fill="hold">
                            <p:stCondLst>
                              <p:cond delay="0"/>
                            </p:stCondLst>
                            <p:childTnLst>
                              <p:par>
                                <p:cTn id="219" presetID="42" presetClass="entr" presetSubtype="0" fill="hold" nodeType="clickEffect">
                                  <p:stCondLst>
                                    <p:cond delay="0"/>
                                  </p:stCondLst>
                                  <p:childTnLst>
                                    <p:set>
                                      <p:cBhvr>
                                        <p:cTn id="220" dur="1" fill="hold">
                                          <p:stCondLst>
                                            <p:cond delay="0"/>
                                          </p:stCondLst>
                                        </p:cTn>
                                        <p:tgtEl>
                                          <p:spTgt spid="45"/>
                                        </p:tgtEl>
                                        <p:attrNameLst>
                                          <p:attrName>style.visibility</p:attrName>
                                        </p:attrNameLst>
                                      </p:cBhvr>
                                      <p:to>
                                        <p:strVal val="visible"/>
                                      </p:to>
                                    </p:set>
                                    <p:animEffect transition="in" filter="fade">
                                      <p:cBhvr>
                                        <p:cTn id="221" dur="1000"/>
                                        <p:tgtEl>
                                          <p:spTgt spid="45"/>
                                        </p:tgtEl>
                                      </p:cBhvr>
                                    </p:animEffect>
                                    <p:anim calcmode="lin" valueType="num">
                                      <p:cBhvr>
                                        <p:cTn id="222" dur="1000" fill="hold"/>
                                        <p:tgtEl>
                                          <p:spTgt spid="45"/>
                                        </p:tgtEl>
                                        <p:attrNameLst>
                                          <p:attrName>ppt_x</p:attrName>
                                        </p:attrNameLst>
                                      </p:cBhvr>
                                      <p:tavLst>
                                        <p:tav tm="0">
                                          <p:val>
                                            <p:strVal val="#ppt_x"/>
                                          </p:val>
                                        </p:tav>
                                        <p:tav tm="100000">
                                          <p:val>
                                            <p:strVal val="#ppt_x"/>
                                          </p:val>
                                        </p:tav>
                                      </p:tavLst>
                                    </p:anim>
                                    <p:anim calcmode="lin" valueType="num">
                                      <p:cBhvr>
                                        <p:cTn id="2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42" presetClass="entr" presetSubtype="0" fill="hold" nodeType="clickEffect">
                                  <p:stCondLst>
                                    <p:cond delay="0"/>
                                  </p:stCondLst>
                                  <p:childTnLst>
                                    <p:set>
                                      <p:cBhvr>
                                        <p:cTn id="227" dur="1" fill="hold">
                                          <p:stCondLst>
                                            <p:cond delay="0"/>
                                          </p:stCondLst>
                                        </p:cTn>
                                        <p:tgtEl>
                                          <p:spTgt spid="56"/>
                                        </p:tgtEl>
                                        <p:attrNameLst>
                                          <p:attrName>style.visibility</p:attrName>
                                        </p:attrNameLst>
                                      </p:cBhvr>
                                      <p:to>
                                        <p:strVal val="visible"/>
                                      </p:to>
                                    </p:set>
                                    <p:animEffect transition="in" filter="fade">
                                      <p:cBhvr>
                                        <p:cTn id="228" dur="1000"/>
                                        <p:tgtEl>
                                          <p:spTgt spid="56"/>
                                        </p:tgtEl>
                                      </p:cBhvr>
                                    </p:animEffect>
                                    <p:anim calcmode="lin" valueType="num">
                                      <p:cBhvr>
                                        <p:cTn id="229" dur="1000" fill="hold"/>
                                        <p:tgtEl>
                                          <p:spTgt spid="56"/>
                                        </p:tgtEl>
                                        <p:attrNameLst>
                                          <p:attrName>ppt_x</p:attrName>
                                        </p:attrNameLst>
                                      </p:cBhvr>
                                      <p:tavLst>
                                        <p:tav tm="0">
                                          <p:val>
                                            <p:strVal val="#ppt_x"/>
                                          </p:val>
                                        </p:tav>
                                        <p:tav tm="100000">
                                          <p:val>
                                            <p:strVal val="#ppt_x"/>
                                          </p:val>
                                        </p:tav>
                                      </p:tavLst>
                                    </p:anim>
                                    <p:anim calcmode="lin" valueType="num">
                                      <p:cBhvr>
                                        <p:cTn id="23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animBg="1"/>
      <p:bldP spid="51" grpId="0" animBg="1"/>
      <p:bldP spid="52" grpId="0" animBg="1"/>
      <p:bldP spid="53" grpId="0" animBg="1"/>
      <p:bldP spid="54" grpId="0" animBg="1"/>
      <p:bldP spid="55" grpId="0" animBg="1"/>
      <p:bldP spid="6" grpId="0" animBg="1"/>
      <p:bldP spid="14" grpId="0" animBg="1"/>
      <p:bldP spid="4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231" y="1270345"/>
            <a:ext cx="6278136" cy="4854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V="1">
            <a:off x="4289301" y="548680"/>
            <a:ext cx="0" cy="557430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Düz Ok Bağlayıcısı 9"/>
          <p:cNvCxnSpPr/>
          <p:nvPr/>
        </p:nvCxnSpPr>
        <p:spPr>
          <a:xfrm flipV="1">
            <a:off x="1043608" y="2780930"/>
            <a:ext cx="7056784" cy="10081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Düz Ok Bağlayıcısı 13"/>
          <p:cNvCxnSpPr/>
          <p:nvPr/>
        </p:nvCxnSpPr>
        <p:spPr>
          <a:xfrm flipV="1">
            <a:off x="899592" y="1412776"/>
            <a:ext cx="6840760" cy="38164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Düz Ok Bağlayıcısı 17"/>
          <p:cNvCxnSpPr/>
          <p:nvPr/>
        </p:nvCxnSpPr>
        <p:spPr>
          <a:xfrm>
            <a:off x="899592" y="2780930"/>
            <a:ext cx="7632848" cy="12241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Düz Ok Bağlayıcısı 20"/>
          <p:cNvCxnSpPr/>
          <p:nvPr/>
        </p:nvCxnSpPr>
        <p:spPr>
          <a:xfrm>
            <a:off x="1835696" y="1916832"/>
            <a:ext cx="6264696" cy="36724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Düz Ok Bağlayıcısı 24"/>
          <p:cNvCxnSpPr/>
          <p:nvPr/>
        </p:nvCxnSpPr>
        <p:spPr>
          <a:xfrm flipV="1">
            <a:off x="2771800" y="1126330"/>
            <a:ext cx="2664296" cy="511098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Düz Ok Bağlayıcısı 28"/>
          <p:cNvCxnSpPr/>
          <p:nvPr/>
        </p:nvCxnSpPr>
        <p:spPr>
          <a:xfrm>
            <a:off x="3203848" y="980728"/>
            <a:ext cx="2448272" cy="55446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26" name="Metin kutusu 5125"/>
          <p:cNvSpPr txBox="1"/>
          <p:nvPr/>
        </p:nvSpPr>
        <p:spPr>
          <a:xfrm>
            <a:off x="4136268" y="68995"/>
            <a:ext cx="367408" cy="523220"/>
          </a:xfrm>
          <a:prstGeom prst="rect">
            <a:avLst/>
          </a:prstGeom>
          <a:noFill/>
        </p:spPr>
        <p:txBody>
          <a:bodyPr wrap="none" rtlCol="0">
            <a:spAutoFit/>
          </a:bodyPr>
          <a:lstStyle/>
          <a:p>
            <a:r>
              <a:rPr lang="tr-TR" sz="2800" dirty="0" smtClean="0"/>
              <a:t>1</a:t>
            </a:r>
            <a:endParaRPr lang="tr-TR" sz="2800" dirty="0"/>
          </a:p>
        </p:txBody>
      </p:sp>
      <p:sp>
        <p:nvSpPr>
          <p:cNvPr id="39" name="Metin kutusu 38"/>
          <p:cNvSpPr txBox="1"/>
          <p:nvPr/>
        </p:nvSpPr>
        <p:spPr>
          <a:xfrm>
            <a:off x="5468416" y="719118"/>
            <a:ext cx="367408" cy="523220"/>
          </a:xfrm>
          <a:prstGeom prst="rect">
            <a:avLst/>
          </a:prstGeom>
          <a:noFill/>
        </p:spPr>
        <p:txBody>
          <a:bodyPr wrap="none" rtlCol="0">
            <a:spAutoFit/>
          </a:bodyPr>
          <a:lstStyle/>
          <a:p>
            <a:r>
              <a:rPr lang="tr-TR" sz="2800" dirty="0" smtClean="0"/>
              <a:t>2</a:t>
            </a:r>
            <a:endParaRPr lang="tr-TR" sz="2800" dirty="0"/>
          </a:p>
        </p:txBody>
      </p:sp>
      <p:sp>
        <p:nvSpPr>
          <p:cNvPr id="40" name="Metin kutusu 39"/>
          <p:cNvSpPr txBox="1"/>
          <p:nvPr/>
        </p:nvSpPr>
        <p:spPr>
          <a:xfrm>
            <a:off x="7749477" y="1157132"/>
            <a:ext cx="367408" cy="523220"/>
          </a:xfrm>
          <a:prstGeom prst="rect">
            <a:avLst/>
          </a:prstGeom>
          <a:noFill/>
        </p:spPr>
        <p:txBody>
          <a:bodyPr wrap="none" rtlCol="0">
            <a:spAutoFit/>
          </a:bodyPr>
          <a:lstStyle/>
          <a:p>
            <a:r>
              <a:rPr lang="tr-TR" sz="2800" dirty="0" smtClean="0"/>
              <a:t>3</a:t>
            </a:r>
            <a:endParaRPr lang="tr-TR" sz="2800" dirty="0"/>
          </a:p>
        </p:txBody>
      </p:sp>
      <p:sp>
        <p:nvSpPr>
          <p:cNvPr id="41" name="Metin kutusu 40"/>
          <p:cNvSpPr txBox="1"/>
          <p:nvPr/>
        </p:nvSpPr>
        <p:spPr>
          <a:xfrm>
            <a:off x="8189127" y="2519320"/>
            <a:ext cx="367408" cy="523220"/>
          </a:xfrm>
          <a:prstGeom prst="rect">
            <a:avLst/>
          </a:prstGeom>
          <a:noFill/>
        </p:spPr>
        <p:txBody>
          <a:bodyPr wrap="none" rtlCol="0">
            <a:spAutoFit/>
          </a:bodyPr>
          <a:lstStyle/>
          <a:p>
            <a:r>
              <a:rPr lang="tr-TR" sz="2800" dirty="0" smtClean="0"/>
              <a:t>4</a:t>
            </a:r>
            <a:endParaRPr lang="tr-TR" sz="2800" dirty="0"/>
          </a:p>
        </p:txBody>
      </p:sp>
      <p:sp>
        <p:nvSpPr>
          <p:cNvPr id="42" name="Metin kutusu 41"/>
          <p:cNvSpPr txBox="1"/>
          <p:nvPr/>
        </p:nvSpPr>
        <p:spPr>
          <a:xfrm>
            <a:off x="8532440" y="3789861"/>
            <a:ext cx="367408" cy="523220"/>
          </a:xfrm>
          <a:prstGeom prst="rect">
            <a:avLst/>
          </a:prstGeom>
          <a:noFill/>
        </p:spPr>
        <p:txBody>
          <a:bodyPr wrap="none" rtlCol="0">
            <a:spAutoFit/>
          </a:bodyPr>
          <a:lstStyle/>
          <a:p>
            <a:r>
              <a:rPr lang="tr-TR" sz="2800" dirty="0" smtClean="0"/>
              <a:t>5</a:t>
            </a:r>
            <a:endParaRPr lang="tr-TR" sz="2800" dirty="0"/>
          </a:p>
        </p:txBody>
      </p:sp>
      <p:sp>
        <p:nvSpPr>
          <p:cNvPr id="43" name="Metin kutusu 42"/>
          <p:cNvSpPr txBox="1"/>
          <p:nvPr/>
        </p:nvSpPr>
        <p:spPr>
          <a:xfrm>
            <a:off x="8116885" y="5327630"/>
            <a:ext cx="367408" cy="523220"/>
          </a:xfrm>
          <a:prstGeom prst="rect">
            <a:avLst/>
          </a:prstGeom>
          <a:noFill/>
        </p:spPr>
        <p:txBody>
          <a:bodyPr wrap="none" rtlCol="0">
            <a:spAutoFit/>
          </a:bodyPr>
          <a:lstStyle/>
          <a:p>
            <a:r>
              <a:rPr lang="tr-TR" sz="2800" dirty="0" smtClean="0"/>
              <a:t>6</a:t>
            </a:r>
            <a:endParaRPr lang="tr-TR" sz="2800" dirty="0"/>
          </a:p>
        </p:txBody>
      </p:sp>
      <p:sp>
        <p:nvSpPr>
          <p:cNvPr id="44" name="Metin kutusu 43"/>
          <p:cNvSpPr txBox="1"/>
          <p:nvPr/>
        </p:nvSpPr>
        <p:spPr>
          <a:xfrm>
            <a:off x="5652120" y="6237312"/>
            <a:ext cx="367408" cy="523220"/>
          </a:xfrm>
          <a:prstGeom prst="rect">
            <a:avLst/>
          </a:prstGeom>
          <a:noFill/>
        </p:spPr>
        <p:txBody>
          <a:bodyPr wrap="none" rtlCol="0">
            <a:spAutoFit/>
          </a:bodyPr>
          <a:lstStyle/>
          <a:p>
            <a:r>
              <a:rPr lang="tr-TR" sz="2800" dirty="0" smtClean="0"/>
              <a:t>7</a:t>
            </a:r>
            <a:endParaRPr lang="tr-TR" sz="2800" dirty="0"/>
          </a:p>
        </p:txBody>
      </p:sp>
      <p:sp>
        <p:nvSpPr>
          <p:cNvPr id="17" name="Dikdörtgen Belirtme Çizgisi 16"/>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PRİZMANIN SİMETRİ EKSENLERİ</a:t>
            </a:r>
          </a:p>
          <a:p>
            <a:pPr algn="ctr"/>
            <a:r>
              <a:rPr lang="tr-TR" sz="2000" b="1" dirty="0" smtClean="0">
                <a:solidFill>
                  <a:srgbClr val="FF0000"/>
                </a:solidFill>
              </a:rPr>
              <a:t>1,2,3,4,5,6,7</a:t>
            </a:r>
            <a:endParaRPr lang="tr-TR" sz="2000" b="1" dirty="0">
              <a:solidFill>
                <a:srgbClr val="FF0000"/>
              </a:solidFill>
            </a:endParaRPr>
          </a:p>
        </p:txBody>
      </p:sp>
      <p:sp>
        <p:nvSpPr>
          <p:cNvPr id="19" name="Metin kutusu 18"/>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873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1000"/>
                                        <p:tgtEl>
                                          <p:spTgt spid="5122"/>
                                        </p:tgtEl>
                                      </p:cBhvr>
                                    </p:animEffect>
                                    <p:anim calcmode="lin" valueType="num">
                                      <p:cBhvr>
                                        <p:cTn id="15" dur="1000" fill="hold"/>
                                        <p:tgtEl>
                                          <p:spTgt spid="5122"/>
                                        </p:tgtEl>
                                        <p:attrNameLst>
                                          <p:attrName>ppt_x</p:attrName>
                                        </p:attrNameLst>
                                      </p:cBhvr>
                                      <p:tavLst>
                                        <p:tav tm="0">
                                          <p:val>
                                            <p:strVal val="#ppt_x"/>
                                          </p:val>
                                        </p:tav>
                                        <p:tav tm="100000">
                                          <p:val>
                                            <p:strVal val="#ppt_x"/>
                                          </p:val>
                                        </p:tav>
                                      </p:tavLst>
                                    </p:anim>
                                    <p:anim calcmode="lin" valueType="num">
                                      <p:cBhvr>
                                        <p:cTn id="16"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126"/>
                                        </p:tgtEl>
                                        <p:attrNameLst>
                                          <p:attrName>style.visibility</p:attrName>
                                        </p:attrNameLst>
                                      </p:cBhvr>
                                      <p:to>
                                        <p:strVal val="visible"/>
                                      </p:to>
                                    </p:set>
                                    <p:animEffect transition="in" filter="fade">
                                      <p:cBhvr>
                                        <p:cTn id="63" dur="1000"/>
                                        <p:tgtEl>
                                          <p:spTgt spid="5126"/>
                                        </p:tgtEl>
                                      </p:cBhvr>
                                    </p:animEffect>
                                    <p:anim calcmode="lin" valueType="num">
                                      <p:cBhvr>
                                        <p:cTn id="64" dur="1000" fill="hold"/>
                                        <p:tgtEl>
                                          <p:spTgt spid="5126"/>
                                        </p:tgtEl>
                                        <p:attrNameLst>
                                          <p:attrName>ppt_x</p:attrName>
                                        </p:attrNameLst>
                                      </p:cBhvr>
                                      <p:tavLst>
                                        <p:tav tm="0">
                                          <p:val>
                                            <p:strVal val="#ppt_x"/>
                                          </p:val>
                                        </p:tav>
                                        <p:tav tm="100000">
                                          <p:val>
                                            <p:strVal val="#ppt_x"/>
                                          </p:val>
                                        </p:tav>
                                      </p:tavLst>
                                    </p:anim>
                                    <p:anim calcmode="lin" valueType="num">
                                      <p:cBhvr>
                                        <p:cTn id="65" dur="1000" fill="hold"/>
                                        <p:tgtEl>
                                          <p:spTgt spid="512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1000"/>
                                        <p:tgtEl>
                                          <p:spTgt spid="40"/>
                                        </p:tgtEl>
                                      </p:cBhvr>
                                    </p:animEffect>
                                    <p:anim calcmode="lin" valueType="num">
                                      <p:cBhvr>
                                        <p:cTn id="78" dur="1000" fill="hold"/>
                                        <p:tgtEl>
                                          <p:spTgt spid="40"/>
                                        </p:tgtEl>
                                        <p:attrNameLst>
                                          <p:attrName>ppt_x</p:attrName>
                                        </p:attrNameLst>
                                      </p:cBhvr>
                                      <p:tavLst>
                                        <p:tav tm="0">
                                          <p:val>
                                            <p:strVal val="#ppt_x"/>
                                          </p:val>
                                        </p:tav>
                                        <p:tav tm="100000">
                                          <p:val>
                                            <p:strVal val="#ppt_x"/>
                                          </p:val>
                                        </p:tav>
                                      </p:tavLst>
                                    </p:anim>
                                    <p:anim calcmode="lin" valueType="num">
                                      <p:cBhvr>
                                        <p:cTn id="7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1000"/>
                                        <p:tgtEl>
                                          <p:spTgt spid="43"/>
                                        </p:tgtEl>
                                      </p:cBhvr>
                                    </p:animEffect>
                                    <p:anim calcmode="lin" valueType="num">
                                      <p:cBhvr>
                                        <p:cTn id="99" dur="1000" fill="hold"/>
                                        <p:tgtEl>
                                          <p:spTgt spid="43"/>
                                        </p:tgtEl>
                                        <p:attrNameLst>
                                          <p:attrName>ppt_x</p:attrName>
                                        </p:attrNameLst>
                                      </p:cBhvr>
                                      <p:tavLst>
                                        <p:tav tm="0">
                                          <p:val>
                                            <p:strVal val="#ppt_x"/>
                                          </p:val>
                                        </p:tav>
                                        <p:tav tm="100000">
                                          <p:val>
                                            <p:strVal val="#ppt_x"/>
                                          </p:val>
                                        </p:tav>
                                      </p:tavLst>
                                    </p:anim>
                                    <p:anim calcmode="lin" valueType="num">
                                      <p:cBhvr>
                                        <p:cTn id="10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1000"/>
                                        <p:tgtEl>
                                          <p:spTgt spid="44"/>
                                        </p:tgtEl>
                                      </p:cBhvr>
                                    </p:animEffect>
                                    <p:anim calcmode="lin" valueType="num">
                                      <p:cBhvr>
                                        <p:cTn id="106" dur="1000" fill="hold"/>
                                        <p:tgtEl>
                                          <p:spTgt spid="44"/>
                                        </p:tgtEl>
                                        <p:attrNameLst>
                                          <p:attrName>ppt_x</p:attrName>
                                        </p:attrNameLst>
                                      </p:cBhvr>
                                      <p:tavLst>
                                        <p:tav tm="0">
                                          <p:val>
                                            <p:strVal val="#ppt_x"/>
                                          </p:val>
                                        </p:tav>
                                        <p:tav tm="100000">
                                          <p:val>
                                            <p:strVal val="#ppt_x"/>
                                          </p:val>
                                        </p:tav>
                                      </p:tavLst>
                                    </p:anim>
                                    <p:anim calcmode="lin" valueType="num">
                                      <p:cBhvr>
                                        <p:cTn id="10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39" grpId="0"/>
      <p:bldP spid="40" grpId="0"/>
      <p:bldP spid="41" grpId="0"/>
      <p:bldP spid="42" grpId="0"/>
      <p:bldP spid="43" grpId="0"/>
      <p:bldP spid="44" grpId="0"/>
      <p:bldP spid="1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34" y="1052736"/>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764498" y="3252866"/>
            <a:ext cx="2548328" cy="704537"/>
          </a:xfrm>
          <a:custGeom>
            <a:avLst/>
            <a:gdLst>
              <a:gd name="connsiteX0" fmla="*/ 2548328 w 2548328"/>
              <a:gd name="connsiteY0" fmla="*/ 329783 h 704537"/>
              <a:gd name="connsiteX1" fmla="*/ 2053653 w 2548328"/>
              <a:gd name="connsiteY1" fmla="*/ 14990 h 704537"/>
              <a:gd name="connsiteX2" fmla="*/ 899410 w 2548328"/>
              <a:gd name="connsiteY2" fmla="*/ 0 h 704537"/>
              <a:gd name="connsiteX3" fmla="*/ 0 w 2548328"/>
              <a:gd name="connsiteY3" fmla="*/ 329783 h 704537"/>
              <a:gd name="connsiteX4" fmla="*/ 254833 w 2548328"/>
              <a:gd name="connsiteY4" fmla="*/ 599606 h 704537"/>
              <a:gd name="connsiteX5" fmla="*/ 1648918 w 2548328"/>
              <a:gd name="connsiteY5" fmla="*/ 704537 h 704537"/>
              <a:gd name="connsiteX6" fmla="*/ 2548328 w 2548328"/>
              <a:gd name="connsiteY6" fmla="*/ 329783 h 70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8328" h="704537">
                <a:moveTo>
                  <a:pt x="2548328" y="329783"/>
                </a:moveTo>
                <a:lnTo>
                  <a:pt x="2053653" y="14990"/>
                </a:lnTo>
                <a:lnTo>
                  <a:pt x="899410" y="0"/>
                </a:lnTo>
                <a:lnTo>
                  <a:pt x="0" y="329783"/>
                </a:lnTo>
                <a:lnTo>
                  <a:pt x="254833" y="599606"/>
                </a:lnTo>
                <a:lnTo>
                  <a:pt x="1648918" y="704537"/>
                </a:lnTo>
                <a:lnTo>
                  <a:pt x="2548328" y="329783"/>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a:t>
            </a:r>
          </a:p>
          <a:p>
            <a:pPr algn="ctr"/>
            <a:r>
              <a:rPr lang="tr-TR" b="1" dirty="0"/>
              <a:t>1</a:t>
            </a:r>
          </a:p>
        </p:txBody>
      </p:sp>
      <p:sp>
        <p:nvSpPr>
          <p:cNvPr id="6" name="AutoShape 9"/>
          <p:cNvSpPr>
            <a:spLocks noChangeArrowheads="1"/>
          </p:cNvSpPr>
          <p:nvPr/>
        </p:nvSpPr>
        <p:spPr bwMode="auto">
          <a:xfrm>
            <a:off x="4932040" y="2741038"/>
            <a:ext cx="3744416" cy="1552058"/>
          </a:xfrm>
          <a:prstGeom prst="wedgeRectCallout">
            <a:avLst>
              <a:gd name="adj1" fmla="val -67314"/>
              <a:gd name="adj2" fmla="val -24405"/>
            </a:avLst>
          </a:prstGeom>
          <a:solidFill>
            <a:srgbClr val="FF0000"/>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tr-TR" sz="2400" b="1" dirty="0">
                <a:solidFill>
                  <a:schemeClr val="bg1"/>
                </a:solidFill>
              </a:rPr>
              <a:t>Düzgün altıgen dik prizmayı yatay olarak kesen</a:t>
            </a:r>
            <a:r>
              <a:rPr lang="tr-TR" sz="2400" b="1" dirty="0"/>
              <a:t> </a:t>
            </a:r>
            <a:r>
              <a:rPr lang="tr-TR" sz="2400" b="1" dirty="0">
                <a:solidFill>
                  <a:schemeClr val="bg1"/>
                </a:solidFill>
              </a:rPr>
              <a:t>Arakesit düzlemi bir düzgün altıgendir.</a:t>
            </a:r>
            <a:r>
              <a:rPr lang="tr-TR" sz="2400" b="1" dirty="0"/>
              <a:t> </a:t>
            </a:r>
          </a:p>
        </p:txBody>
      </p:sp>
      <p:sp>
        <p:nvSpPr>
          <p:cNvPr id="5" name="Dikdörtgen Belirtme Çizgisi 4"/>
          <p:cNvSpPr/>
          <p:nvPr/>
        </p:nvSpPr>
        <p:spPr>
          <a:xfrm>
            <a:off x="6537209" y="116632"/>
            <a:ext cx="2411760"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rgbClr val="FF0000"/>
              </a:solidFill>
            </a:endParaRPr>
          </a:p>
          <a:p>
            <a:pPr algn="ctr"/>
            <a:r>
              <a:rPr lang="tr-TR" sz="2000" b="1" dirty="0" smtClean="0">
                <a:solidFill>
                  <a:srgbClr val="FF0000"/>
                </a:solidFill>
              </a:rPr>
              <a:t>DÜZGÜN ALTIGEN</a:t>
            </a:r>
          </a:p>
          <a:p>
            <a:pPr algn="ctr"/>
            <a:r>
              <a:rPr lang="tr-TR" sz="2000" b="1" dirty="0" smtClean="0">
                <a:solidFill>
                  <a:srgbClr val="FF0000"/>
                </a:solidFill>
              </a:rPr>
              <a:t>PRİZMANIN SİMETRİ DÜZLEMLERİ</a:t>
            </a:r>
          </a:p>
          <a:p>
            <a:pPr algn="ctr"/>
            <a:r>
              <a:rPr lang="tr-TR" sz="2000" b="1" dirty="0" smtClean="0">
                <a:solidFill>
                  <a:srgbClr val="FF0000"/>
                </a:solidFill>
              </a:rPr>
              <a:t>1</a:t>
            </a:r>
          </a:p>
          <a:p>
            <a:pPr algn="ctr"/>
            <a:endParaRPr lang="tr-TR" sz="2000" b="1" dirty="0">
              <a:solidFill>
                <a:srgbClr val="FF0000"/>
              </a:solidFill>
            </a:endParaRPr>
          </a:p>
        </p:txBody>
      </p:sp>
      <p:sp>
        <p:nvSpPr>
          <p:cNvPr id="7" name="Metin kutusu 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40497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2"/>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34" y="1205136"/>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205136"/>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1648918" y="1274164"/>
            <a:ext cx="779489" cy="5156616"/>
          </a:xfrm>
          <a:custGeom>
            <a:avLst/>
            <a:gdLst>
              <a:gd name="connsiteX0" fmla="*/ 0 w 779489"/>
              <a:gd name="connsiteY0" fmla="*/ 0 h 5156616"/>
              <a:gd name="connsiteX1" fmla="*/ 734518 w 779489"/>
              <a:gd name="connsiteY1" fmla="*/ 524656 h 5156616"/>
              <a:gd name="connsiteX2" fmla="*/ 779489 w 779489"/>
              <a:gd name="connsiteY2" fmla="*/ 5156616 h 5156616"/>
              <a:gd name="connsiteX3" fmla="*/ 74951 w 779489"/>
              <a:gd name="connsiteY3" fmla="*/ 3882452 h 5156616"/>
              <a:gd name="connsiteX4" fmla="*/ 0 w 779489"/>
              <a:gd name="connsiteY4" fmla="*/ 0 h 515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89" h="5156616">
                <a:moveTo>
                  <a:pt x="0" y="0"/>
                </a:moveTo>
                <a:lnTo>
                  <a:pt x="734518" y="524656"/>
                </a:lnTo>
                <a:lnTo>
                  <a:pt x="779489" y="5156616"/>
                </a:lnTo>
                <a:lnTo>
                  <a:pt x="74951" y="3882452"/>
                </a:lnTo>
                <a:lnTo>
                  <a:pt x="0" y="0"/>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t>Simetri Düzlemi</a:t>
            </a:r>
          </a:p>
          <a:p>
            <a:pPr algn="ctr"/>
            <a:r>
              <a:rPr lang="tr-TR" b="1" dirty="0"/>
              <a:t>2</a:t>
            </a:r>
          </a:p>
        </p:txBody>
      </p:sp>
      <p:sp>
        <p:nvSpPr>
          <p:cNvPr id="7" name="Serbest Form 6"/>
          <p:cNvSpPr/>
          <p:nvPr/>
        </p:nvSpPr>
        <p:spPr>
          <a:xfrm>
            <a:off x="5471410" y="1484026"/>
            <a:ext cx="2638269" cy="4362138"/>
          </a:xfrm>
          <a:custGeom>
            <a:avLst/>
            <a:gdLst>
              <a:gd name="connsiteX0" fmla="*/ 2638269 w 2638269"/>
              <a:gd name="connsiteY0" fmla="*/ 44971 h 4362138"/>
              <a:gd name="connsiteX1" fmla="*/ 0 w 2638269"/>
              <a:gd name="connsiteY1" fmla="*/ 0 h 4362138"/>
              <a:gd name="connsiteX2" fmla="*/ 149901 w 2638269"/>
              <a:gd name="connsiteY2" fmla="*/ 4152276 h 4362138"/>
              <a:gd name="connsiteX3" fmla="*/ 2608288 w 2638269"/>
              <a:gd name="connsiteY3" fmla="*/ 4362138 h 4362138"/>
              <a:gd name="connsiteX4" fmla="*/ 2638269 w 2638269"/>
              <a:gd name="connsiteY4" fmla="*/ 44971 h 4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69" h="4362138">
                <a:moveTo>
                  <a:pt x="2638269" y="44971"/>
                </a:moveTo>
                <a:lnTo>
                  <a:pt x="0" y="0"/>
                </a:lnTo>
                <a:lnTo>
                  <a:pt x="149901" y="4152276"/>
                </a:lnTo>
                <a:lnTo>
                  <a:pt x="2608288" y="4362138"/>
                </a:lnTo>
                <a:lnTo>
                  <a:pt x="2638269" y="44971"/>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a:t>
            </a:r>
          </a:p>
          <a:p>
            <a:pPr algn="ctr"/>
            <a:r>
              <a:rPr lang="tr-TR" b="1" dirty="0" smtClean="0"/>
              <a:t>3</a:t>
            </a:r>
            <a:endParaRPr lang="tr-TR" b="1" dirty="0"/>
          </a:p>
        </p:txBody>
      </p:sp>
      <p:sp>
        <p:nvSpPr>
          <p:cNvPr id="8" name="AutoShape 10"/>
          <p:cNvSpPr>
            <a:spLocks noChangeArrowheads="1"/>
          </p:cNvSpPr>
          <p:nvPr/>
        </p:nvSpPr>
        <p:spPr bwMode="auto">
          <a:xfrm>
            <a:off x="1475656" y="158313"/>
            <a:ext cx="5904656" cy="894423"/>
          </a:xfrm>
          <a:prstGeom prst="wedgeRectCallout">
            <a:avLst>
              <a:gd name="adj1" fmla="val 11840"/>
              <a:gd name="adj2" fmla="val 60720"/>
            </a:avLst>
          </a:prstGeom>
          <a:solidFill>
            <a:srgbClr val="FF0000"/>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tr-TR" sz="2400" b="1">
                <a:solidFill>
                  <a:schemeClr val="bg1"/>
                </a:solidFill>
              </a:rPr>
              <a:t>Düzgün altıgen dik prizmayı dikey olarak kesen</a:t>
            </a:r>
            <a:r>
              <a:rPr lang="tr-TR" sz="2400"/>
              <a:t> </a:t>
            </a:r>
            <a:r>
              <a:rPr lang="tr-TR" sz="2400" b="1">
                <a:solidFill>
                  <a:schemeClr val="bg1"/>
                </a:solidFill>
              </a:rPr>
              <a:t>Arakesit düzlemi bir dikdörtgendir.</a:t>
            </a:r>
            <a:r>
              <a:rPr lang="tr-TR" sz="2400" b="1"/>
              <a:t> </a:t>
            </a:r>
          </a:p>
        </p:txBody>
      </p:sp>
      <p:sp>
        <p:nvSpPr>
          <p:cNvPr id="9" name="Dikdörtgen Belirtme Çizgisi 8"/>
          <p:cNvSpPr/>
          <p:nvPr/>
        </p:nvSpPr>
        <p:spPr>
          <a:xfrm>
            <a:off x="3401434" y="4797152"/>
            <a:ext cx="2069976"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rgbClr val="FF0000"/>
              </a:solidFill>
            </a:endParaRPr>
          </a:p>
          <a:p>
            <a:pPr algn="ctr"/>
            <a:r>
              <a:rPr lang="tr-TR" b="1" dirty="0" smtClean="0">
                <a:solidFill>
                  <a:srgbClr val="FF0000"/>
                </a:solidFill>
              </a:rPr>
              <a:t>DÜZGÜN ALTIGEN</a:t>
            </a:r>
          </a:p>
          <a:p>
            <a:pPr algn="ctr"/>
            <a:r>
              <a:rPr lang="tr-TR" b="1" dirty="0" smtClean="0">
                <a:solidFill>
                  <a:srgbClr val="FF0000"/>
                </a:solidFill>
              </a:rPr>
              <a:t>PRİZMANIN SİMETRİ DÜZLEMLERİ</a:t>
            </a:r>
          </a:p>
          <a:p>
            <a:pPr algn="ctr"/>
            <a:r>
              <a:rPr lang="tr-TR" b="1" dirty="0" smtClean="0">
                <a:solidFill>
                  <a:srgbClr val="FF0000"/>
                </a:solidFill>
              </a:rPr>
              <a:t>2,3</a:t>
            </a:r>
          </a:p>
          <a:p>
            <a:pPr algn="ctr"/>
            <a:endParaRPr lang="tr-TR" b="1" dirty="0">
              <a:solidFill>
                <a:srgbClr val="FF0000"/>
              </a:solidFill>
            </a:endParaRPr>
          </a:p>
        </p:txBody>
      </p:sp>
      <p:sp>
        <p:nvSpPr>
          <p:cNvPr id="10" name="Metin kutusu 9"/>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1670720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34" y="1214203"/>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244183"/>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936838" y="1267197"/>
            <a:ext cx="1933731" cy="5006715"/>
          </a:xfrm>
          <a:custGeom>
            <a:avLst/>
            <a:gdLst>
              <a:gd name="connsiteX0" fmla="*/ 1888761 w 1933731"/>
              <a:gd name="connsiteY0" fmla="*/ 0 h 5006715"/>
              <a:gd name="connsiteX1" fmla="*/ 0 w 1933731"/>
              <a:gd name="connsiteY1" fmla="*/ 434715 h 5006715"/>
              <a:gd name="connsiteX2" fmla="*/ 164892 w 1933731"/>
              <a:gd name="connsiteY2" fmla="*/ 5006715 h 5006715"/>
              <a:gd name="connsiteX3" fmla="*/ 1933731 w 1933731"/>
              <a:gd name="connsiteY3" fmla="*/ 3957404 h 5006715"/>
              <a:gd name="connsiteX4" fmla="*/ 1888761 w 1933731"/>
              <a:gd name="connsiteY4" fmla="*/ 0 h 5006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731" h="5006715">
                <a:moveTo>
                  <a:pt x="1888761" y="0"/>
                </a:moveTo>
                <a:lnTo>
                  <a:pt x="0" y="434715"/>
                </a:lnTo>
                <a:lnTo>
                  <a:pt x="164892" y="5006715"/>
                </a:lnTo>
                <a:lnTo>
                  <a:pt x="1933731" y="3957404"/>
                </a:lnTo>
                <a:lnTo>
                  <a:pt x="1888761" y="0"/>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a:t>
            </a:r>
          </a:p>
          <a:p>
            <a:pPr algn="ctr"/>
            <a:r>
              <a:rPr lang="tr-TR" b="1" dirty="0"/>
              <a:t>4</a:t>
            </a:r>
          </a:p>
        </p:txBody>
      </p:sp>
      <p:sp>
        <p:nvSpPr>
          <p:cNvPr id="5" name="Serbest Form 4"/>
          <p:cNvSpPr/>
          <p:nvPr/>
        </p:nvSpPr>
        <p:spPr>
          <a:xfrm>
            <a:off x="5876144" y="1387118"/>
            <a:ext cx="1783830" cy="4766872"/>
          </a:xfrm>
          <a:custGeom>
            <a:avLst/>
            <a:gdLst>
              <a:gd name="connsiteX0" fmla="*/ 0 w 1783830"/>
              <a:gd name="connsiteY0" fmla="*/ 0 h 4766872"/>
              <a:gd name="connsiteX1" fmla="*/ 1738859 w 1783830"/>
              <a:gd name="connsiteY1" fmla="*/ 329784 h 4766872"/>
              <a:gd name="connsiteX2" fmla="*/ 1783830 w 1783830"/>
              <a:gd name="connsiteY2" fmla="*/ 4766872 h 4766872"/>
              <a:gd name="connsiteX3" fmla="*/ 164892 w 1783830"/>
              <a:gd name="connsiteY3" fmla="*/ 3987384 h 4766872"/>
              <a:gd name="connsiteX4" fmla="*/ 0 w 1783830"/>
              <a:gd name="connsiteY4" fmla="*/ 0 h 476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3830" h="4766872">
                <a:moveTo>
                  <a:pt x="0" y="0"/>
                </a:moveTo>
                <a:lnTo>
                  <a:pt x="1738859" y="329784"/>
                </a:lnTo>
                <a:lnTo>
                  <a:pt x="1783830" y="4766872"/>
                </a:lnTo>
                <a:lnTo>
                  <a:pt x="164892" y="3987384"/>
                </a:lnTo>
                <a:lnTo>
                  <a:pt x="0" y="0"/>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a:t>
            </a:r>
          </a:p>
          <a:p>
            <a:pPr algn="ctr"/>
            <a:r>
              <a:rPr lang="tr-TR" b="1" dirty="0"/>
              <a:t>5</a:t>
            </a:r>
          </a:p>
        </p:txBody>
      </p:sp>
      <p:sp>
        <p:nvSpPr>
          <p:cNvPr id="6" name="AutoShape 10"/>
          <p:cNvSpPr>
            <a:spLocks noChangeArrowheads="1"/>
          </p:cNvSpPr>
          <p:nvPr/>
        </p:nvSpPr>
        <p:spPr bwMode="auto">
          <a:xfrm>
            <a:off x="1475656" y="158313"/>
            <a:ext cx="5904656" cy="894423"/>
          </a:xfrm>
          <a:prstGeom prst="wedgeRectCallout">
            <a:avLst>
              <a:gd name="adj1" fmla="val 11840"/>
              <a:gd name="adj2" fmla="val 60720"/>
            </a:avLst>
          </a:prstGeom>
          <a:solidFill>
            <a:srgbClr val="FF0000"/>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tr-TR" sz="2400" b="1" dirty="0">
                <a:solidFill>
                  <a:schemeClr val="bg1"/>
                </a:solidFill>
              </a:rPr>
              <a:t>Düzgün altıgen dik prizmayı dikey olarak kesen</a:t>
            </a:r>
            <a:r>
              <a:rPr lang="tr-TR" sz="2400" dirty="0"/>
              <a:t> </a:t>
            </a:r>
            <a:r>
              <a:rPr lang="tr-TR" sz="2400" b="1" dirty="0">
                <a:solidFill>
                  <a:schemeClr val="bg1"/>
                </a:solidFill>
              </a:rPr>
              <a:t>Arakesit düzlemi bir dikdörtgendir.</a:t>
            </a:r>
            <a:r>
              <a:rPr lang="tr-TR" sz="2400" b="1" dirty="0"/>
              <a:t> </a:t>
            </a:r>
          </a:p>
        </p:txBody>
      </p:sp>
      <p:sp>
        <p:nvSpPr>
          <p:cNvPr id="7" name="Dikdörtgen Belirtme Çizgisi 6"/>
          <p:cNvSpPr/>
          <p:nvPr/>
        </p:nvSpPr>
        <p:spPr>
          <a:xfrm>
            <a:off x="3392996" y="4785838"/>
            <a:ext cx="2069976"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rgbClr val="FF0000"/>
              </a:solidFill>
            </a:endParaRPr>
          </a:p>
          <a:p>
            <a:pPr algn="ctr"/>
            <a:r>
              <a:rPr lang="tr-TR" b="1" dirty="0" smtClean="0">
                <a:solidFill>
                  <a:srgbClr val="FF0000"/>
                </a:solidFill>
              </a:rPr>
              <a:t>DÜZGÜN ALTIGEN</a:t>
            </a:r>
          </a:p>
          <a:p>
            <a:pPr algn="ctr"/>
            <a:r>
              <a:rPr lang="tr-TR" b="1" dirty="0" smtClean="0">
                <a:solidFill>
                  <a:srgbClr val="FF0000"/>
                </a:solidFill>
              </a:rPr>
              <a:t>PRİZMANIN SİMETRİ DÜZLEMLERİ</a:t>
            </a:r>
          </a:p>
          <a:p>
            <a:pPr algn="ctr"/>
            <a:r>
              <a:rPr lang="tr-TR" b="1" dirty="0" smtClean="0">
                <a:solidFill>
                  <a:srgbClr val="FF0000"/>
                </a:solidFill>
              </a:rPr>
              <a:t>4,5</a:t>
            </a:r>
          </a:p>
          <a:p>
            <a:pPr algn="ctr"/>
            <a:endParaRPr lang="tr-TR" b="1" dirty="0">
              <a:solidFill>
                <a:srgbClr val="FF0000"/>
              </a:solidFill>
            </a:endParaRPr>
          </a:p>
        </p:txBody>
      </p:sp>
      <p:sp>
        <p:nvSpPr>
          <p:cNvPr id="8" name="Metin kutusu 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23286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847" y="1335476"/>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0834" y="1254874"/>
            <a:ext cx="2908738" cy="530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1693889" y="1447943"/>
            <a:ext cx="524655" cy="5081666"/>
          </a:xfrm>
          <a:custGeom>
            <a:avLst/>
            <a:gdLst>
              <a:gd name="connsiteX0" fmla="*/ 509665 w 524655"/>
              <a:gd name="connsiteY0" fmla="*/ 0 h 5081666"/>
              <a:gd name="connsiteX1" fmla="*/ 524655 w 524655"/>
              <a:gd name="connsiteY1" fmla="*/ 3927423 h 5081666"/>
              <a:gd name="connsiteX2" fmla="*/ 74950 w 524655"/>
              <a:gd name="connsiteY2" fmla="*/ 5081666 h 5081666"/>
              <a:gd name="connsiteX3" fmla="*/ 0 w 524655"/>
              <a:gd name="connsiteY3" fmla="*/ 494676 h 5081666"/>
              <a:gd name="connsiteX4" fmla="*/ 509665 w 524655"/>
              <a:gd name="connsiteY4" fmla="*/ 0 h 5081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655" h="5081666">
                <a:moveTo>
                  <a:pt x="509665" y="0"/>
                </a:moveTo>
                <a:cubicBezTo>
                  <a:pt x="514662" y="1309141"/>
                  <a:pt x="519658" y="2618282"/>
                  <a:pt x="524655" y="3927423"/>
                </a:cubicBezTo>
                <a:lnTo>
                  <a:pt x="74950" y="5081666"/>
                </a:lnTo>
                <a:lnTo>
                  <a:pt x="0" y="494676"/>
                </a:lnTo>
                <a:lnTo>
                  <a:pt x="509665" y="0"/>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t>Simetri Düzlemi </a:t>
            </a:r>
          </a:p>
          <a:p>
            <a:pPr algn="ctr"/>
            <a:r>
              <a:rPr lang="tr-TR" b="1" dirty="0" smtClean="0"/>
              <a:t>6</a:t>
            </a:r>
            <a:endParaRPr lang="tr-TR" b="1" dirty="0"/>
          </a:p>
        </p:txBody>
      </p:sp>
      <p:sp>
        <p:nvSpPr>
          <p:cNvPr id="5" name="Serbest Form 4"/>
          <p:cNvSpPr/>
          <p:nvPr/>
        </p:nvSpPr>
        <p:spPr>
          <a:xfrm>
            <a:off x="5958455" y="1447943"/>
            <a:ext cx="2293495" cy="4392118"/>
          </a:xfrm>
          <a:custGeom>
            <a:avLst/>
            <a:gdLst>
              <a:gd name="connsiteX0" fmla="*/ 2293495 w 2293495"/>
              <a:gd name="connsiteY0" fmla="*/ 0 h 4392118"/>
              <a:gd name="connsiteX1" fmla="*/ 2293495 w 2293495"/>
              <a:gd name="connsiteY1" fmla="*/ 4182255 h 4392118"/>
              <a:gd name="connsiteX2" fmla="*/ 119921 w 2293495"/>
              <a:gd name="connsiteY2" fmla="*/ 4392118 h 4392118"/>
              <a:gd name="connsiteX3" fmla="*/ 0 w 2293495"/>
              <a:gd name="connsiteY3" fmla="*/ 194872 h 4392118"/>
              <a:gd name="connsiteX4" fmla="*/ 2293495 w 2293495"/>
              <a:gd name="connsiteY4" fmla="*/ 0 h 439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495" h="4392118">
                <a:moveTo>
                  <a:pt x="2293495" y="0"/>
                </a:moveTo>
                <a:lnTo>
                  <a:pt x="2293495" y="4182255"/>
                </a:lnTo>
                <a:lnTo>
                  <a:pt x="119921" y="4392118"/>
                </a:lnTo>
                <a:lnTo>
                  <a:pt x="0" y="194872"/>
                </a:lnTo>
                <a:lnTo>
                  <a:pt x="2293495" y="0"/>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Simetri Düzlemi </a:t>
            </a:r>
          </a:p>
          <a:p>
            <a:pPr algn="ctr"/>
            <a:r>
              <a:rPr lang="tr-TR" b="1" dirty="0"/>
              <a:t>7</a:t>
            </a:r>
          </a:p>
        </p:txBody>
      </p:sp>
      <p:sp>
        <p:nvSpPr>
          <p:cNvPr id="6" name="AutoShape 10"/>
          <p:cNvSpPr>
            <a:spLocks noChangeArrowheads="1"/>
          </p:cNvSpPr>
          <p:nvPr/>
        </p:nvSpPr>
        <p:spPr bwMode="auto">
          <a:xfrm>
            <a:off x="1475656" y="136744"/>
            <a:ext cx="5904656" cy="894423"/>
          </a:xfrm>
          <a:prstGeom prst="wedgeRectCallout">
            <a:avLst>
              <a:gd name="adj1" fmla="val 11840"/>
              <a:gd name="adj2" fmla="val 60720"/>
            </a:avLst>
          </a:prstGeom>
          <a:solidFill>
            <a:srgbClr val="FF0000"/>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tr-TR" sz="2400" b="1">
                <a:solidFill>
                  <a:schemeClr val="bg1"/>
                </a:solidFill>
              </a:rPr>
              <a:t>Düzgün altıgen dik prizmayı dikey olarak kesen</a:t>
            </a:r>
            <a:r>
              <a:rPr lang="tr-TR" sz="2400"/>
              <a:t> </a:t>
            </a:r>
            <a:r>
              <a:rPr lang="tr-TR" sz="2400" b="1">
                <a:solidFill>
                  <a:schemeClr val="bg1"/>
                </a:solidFill>
              </a:rPr>
              <a:t>Arakesit düzlemi bir dikdörtgendir.</a:t>
            </a:r>
            <a:r>
              <a:rPr lang="tr-TR" sz="2400" b="1"/>
              <a:t> </a:t>
            </a:r>
          </a:p>
        </p:txBody>
      </p:sp>
      <p:sp>
        <p:nvSpPr>
          <p:cNvPr id="7" name="Dikdörtgen Belirtme Çizgisi 6"/>
          <p:cNvSpPr/>
          <p:nvPr/>
        </p:nvSpPr>
        <p:spPr>
          <a:xfrm>
            <a:off x="3599067" y="4653136"/>
            <a:ext cx="2069976" cy="1368152"/>
          </a:xfrm>
          <a:prstGeom prst="wedgeRectCallout">
            <a:avLst>
              <a:gd name="adj1" fmla="val 17654"/>
              <a:gd name="adj2" fmla="val 58282"/>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rgbClr val="FF0000"/>
              </a:solidFill>
            </a:endParaRPr>
          </a:p>
          <a:p>
            <a:pPr algn="ctr"/>
            <a:r>
              <a:rPr lang="tr-TR" b="1" dirty="0" smtClean="0">
                <a:solidFill>
                  <a:srgbClr val="FF0000"/>
                </a:solidFill>
              </a:rPr>
              <a:t>DÜZGÜN ALTIGEN</a:t>
            </a:r>
          </a:p>
          <a:p>
            <a:pPr algn="ctr"/>
            <a:r>
              <a:rPr lang="tr-TR" b="1" dirty="0" smtClean="0">
                <a:solidFill>
                  <a:srgbClr val="FF0000"/>
                </a:solidFill>
              </a:rPr>
              <a:t>PRİZMANIN SİMETRİ DÜZLEMLERİ</a:t>
            </a:r>
          </a:p>
          <a:p>
            <a:pPr algn="ctr"/>
            <a:r>
              <a:rPr lang="tr-TR" b="1" dirty="0" smtClean="0">
                <a:solidFill>
                  <a:srgbClr val="FF0000"/>
                </a:solidFill>
              </a:rPr>
              <a:t>6,7</a:t>
            </a:r>
          </a:p>
          <a:p>
            <a:pPr algn="ctr"/>
            <a:endParaRPr lang="tr-TR" b="1" dirty="0">
              <a:solidFill>
                <a:srgbClr val="FF0000"/>
              </a:solidFill>
            </a:endParaRPr>
          </a:p>
        </p:txBody>
      </p:sp>
      <p:sp>
        <p:nvSpPr>
          <p:cNvPr id="8" name="Metin kutusu 7"/>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73070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51520" y="332656"/>
            <a:ext cx="8613255" cy="3416320"/>
          </a:xfrm>
          <a:prstGeom prst="rect">
            <a:avLst/>
          </a:prstGeom>
          <a:solidFill>
            <a:srgbClr val="FFCCFF">
              <a:alpha val="30196"/>
            </a:srgbClr>
          </a:solidFill>
          <a:ln>
            <a:solidFill>
              <a:srgbClr val="FF0000"/>
            </a:solidFill>
          </a:ln>
        </p:spPr>
        <p:txBody>
          <a:bodyPr wrap="none" rtlCol="0">
            <a:spAutoFit/>
          </a:bodyPr>
          <a:lstStyle/>
          <a:p>
            <a:pPr algn="ctr"/>
            <a:r>
              <a:rPr lang="tr-TR" sz="7200" b="1" dirty="0" smtClean="0">
                <a:solidFill>
                  <a:srgbClr val="FF0000"/>
                </a:solidFill>
              </a:rPr>
              <a:t> SİLİNDİR PRİZMANIN </a:t>
            </a:r>
          </a:p>
          <a:p>
            <a:pPr algn="ctr"/>
            <a:r>
              <a:rPr lang="tr-TR" sz="7200" b="1" dirty="0" smtClean="0">
                <a:solidFill>
                  <a:srgbClr val="FF0000"/>
                </a:solidFill>
              </a:rPr>
              <a:t>SİMETRİ </a:t>
            </a:r>
          </a:p>
          <a:p>
            <a:pPr algn="ctr"/>
            <a:r>
              <a:rPr lang="tr-TR" sz="7200" b="1" dirty="0" smtClean="0">
                <a:solidFill>
                  <a:srgbClr val="FF0000"/>
                </a:solidFill>
              </a:rPr>
              <a:t>EKSENLERİ</a:t>
            </a:r>
            <a:endParaRPr lang="tr-TR" sz="7200" b="1" dirty="0">
              <a:solidFill>
                <a:srgbClr val="FF0000"/>
              </a:solidFill>
            </a:endParaRPr>
          </a:p>
        </p:txBody>
      </p:sp>
      <p:sp>
        <p:nvSpPr>
          <p:cNvPr id="3" name="Dikdörtgen 2"/>
          <p:cNvSpPr/>
          <p:nvPr/>
        </p:nvSpPr>
        <p:spPr>
          <a:xfrm>
            <a:off x="114069" y="4869160"/>
            <a:ext cx="8942292" cy="1631216"/>
          </a:xfrm>
          <a:prstGeom prst="rect">
            <a:avLst/>
          </a:prstGeom>
          <a:solidFill>
            <a:srgbClr val="FFCCFF">
              <a:alpha val="50196"/>
            </a:srgbClr>
          </a:solidFill>
          <a:ln>
            <a:solidFill>
              <a:srgbClr val="FF0000"/>
            </a:solidFill>
          </a:ln>
        </p:spPr>
        <p:txBody>
          <a:bodyPr wrap="square">
            <a:spAutoFit/>
          </a:bodyPr>
          <a:lstStyle/>
          <a:p>
            <a:r>
              <a:rPr lang="tr-TR" sz="2000" b="1" dirty="0" smtClean="0">
                <a:solidFill>
                  <a:srgbClr val="FF0000"/>
                </a:solidFill>
              </a:rPr>
              <a:t>SİLİNDİR  PRİZMANIN SİMETRİ EKSENLERİ VE SİMETRİ DÜZLEMLERİ:</a:t>
            </a:r>
          </a:p>
          <a:p>
            <a:r>
              <a:rPr lang="tr-TR" sz="2000" b="1" dirty="0" smtClean="0">
                <a:solidFill>
                  <a:srgbClr val="FF0000"/>
                </a:solidFill>
              </a:rPr>
              <a:t>       a) </a:t>
            </a:r>
            <a:r>
              <a:rPr lang="tr-TR" sz="2000" b="1" dirty="0" smtClean="0"/>
              <a:t>Silindir prizmanın tabana dik olan sonsuz  tane ,tabana paralel olan 1 tane simetri düzlemi vardır.</a:t>
            </a:r>
          </a:p>
          <a:p>
            <a:r>
              <a:rPr lang="tr-TR" sz="2000" b="1" dirty="0" smtClean="0">
                <a:solidFill>
                  <a:srgbClr val="FF0000"/>
                </a:solidFill>
              </a:rPr>
              <a:t>       b)  </a:t>
            </a:r>
            <a:r>
              <a:rPr lang="tr-TR" sz="2000" b="1" dirty="0" smtClean="0"/>
              <a:t>Silindir </a:t>
            </a:r>
            <a:r>
              <a:rPr lang="tr-TR" sz="2000" b="1" dirty="0"/>
              <a:t>prizmanın </a:t>
            </a:r>
            <a:r>
              <a:rPr lang="tr-TR" sz="2000" b="1" dirty="0" smtClean="0"/>
              <a:t>tabana dik olan 1 </a:t>
            </a:r>
            <a:r>
              <a:rPr lang="tr-TR" sz="2000" b="1" dirty="0"/>
              <a:t>tane </a:t>
            </a:r>
            <a:r>
              <a:rPr lang="tr-TR" sz="2000" b="1" dirty="0" smtClean="0"/>
              <a:t>simetri ekseni, tabana paralel olan olan sonsuz tane simetri ekseni </a:t>
            </a:r>
            <a:r>
              <a:rPr lang="tr-TR" sz="2000" b="1" dirty="0"/>
              <a:t>vardır. </a:t>
            </a:r>
          </a:p>
        </p:txBody>
      </p:sp>
    </p:spTree>
    <p:extLst>
      <p:ext uri="{BB962C8B-B14F-4D97-AF65-F5344CB8AC3E}">
        <p14:creationId xmlns:p14="http://schemas.microsoft.com/office/powerpoint/2010/main" val="252391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764704"/>
            <a:ext cx="6192688" cy="56159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SİLİNDİR PRİZMANIN SİMETRİ EKSENLERİ</a:t>
            </a:r>
          </a:p>
        </p:txBody>
      </p:sp>
      <p:sp>
        <p:nvSpPr>
          <p:cNvPr id="4" name="Metin kutusu 3"/>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38613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61" y="3273574"/>
            <a:ext cx="3967229" cy="3584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Dikdörtgen Belirtme Çizgisi 7"/>
          <p:cNvSpPr/>
          <p:nvPr/>
        </p:nvSpPr>
        <p:spPr>
          <a:xfrm>
            <a:off x="107504" y="204448"/>
            <a:ext cx="8928992" cy="2864512"/>
          </a:xfrm>
          <a:prstGeom prst="wedgeRectCallout">
            <a:avLst>
              <a:gd name="adj1" fmla="val -23355"/>
              <a:gd name="adj2" fmla="val 60477"/>
            </a:avLst>
          </a:prstGeom>
          <a:solidFill>
            <a:srgbClr val="92D050">
              <a:alpha val="1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1) </a:t>
            </a:r>
            <a:r>
              <a:rPr lang="tr-TR" sz="2000" b="1" dirty="0" smtClean="0">
                <a:solidFill>
                  <a:schemeClr val="tx1"/>
                </a:solidFill>
              </a:rPr>
              <a:t>Silindir prizmanın tabana dik olan 1 tane simetri ekseni vardır. </a:t>
            </a:r>
          </a:p>
          <a:p>
            <a:r>
              <a:rPr lang="tr-TR" sz="2000" b="1" dirty="0" smtClean="0">
                <a:solidFill>
                  <a:schemeClr val="tx1"/>
                </a:solidFill>
              </a:rPr>
              <a:t>	Simetri ekseninden geçen ve tabana dik olan sonsuz tane simetri düzlemi vardır. Sonsuz tane simetri düzleminin sonsuz tane simetri ekseni vardır.</a:t>
            </a:r>
          </a:p>
          <a:p>
            <a:r>
              <a:rPr lang="tr-TR" sz="2000" b="1" dirty="0">
                <a:solidFill>
                  <a:schemeClr val="tx1"/>
                </a:solidFill>
              </a:rPr>
              <a:t>	</a:t>
            </a:r>
            <a:r>
              <a:rPr lang="tr-TR" sz="2000" b="1" dirty="0" smtClean="0">
                <a:solidFill>
                  <a:schemeClr val="tx1"/>
                </a:solidFill>
              </a:rPr>
              <a:t>Ancak: bu simetri eksenlerinin hepsi aynı simetri ekseni üzerinde çakış tığından bir simetri ekseni gibi görünür. </a:t>
            </a:r>
          </a:p>
          <a:p>
            <a:r>
              <a:rPr lang="tr-TR" sz="2000" b="1" dirty="0">
                <a:solidFill>
                  <a:schemeClr val="tx1"/>
                </a:solidFill>
              </a:rPr>
              <a:t>	</a:t>
            </a:r>
            <a:r>
              <a:rPr lang="tr-TR" sz="2000" b="1" dirty="0" smtClean="0">
                <a:solidFill>
                  <a:schemeClr val="tx1"/>
                </a:solidFill>
              </a:rPr>
              <a:t>Bundan dolayı da Silindir prizmanın taban dairesinin  ağırlık merkezinden geçen bir tane simetri ekseni vardır. </a:t>
            </a:r>
          </a:p>
          <a:p>
            <a:r>
              <a:rPr lang="tr-TR" sz="2000" b="1" dirty="0">
                <a:solidFill>
                  <a:schemeClr val="tx1"/>
                </a:solidFill>
              </a:rPr>
              <a:t>	</a:t>
            </a:r>
            <a:r>
              <a:rPr lang="tr-TR" sz="2000" b="1" dirty="0" smtClean="0">
                <a:solidFill>
                  <a:schemeClr val="tx1"/>
                </a:solidFill>
              </a:rPr>
              <a:t>Dairesel </a:t>
            </a:r>
            <a:r>
              <a:rPr lang="tr-TR" sz="2000" b="1" dirty="0">
                <a:solidFill>
                  <a:schemeClr val="tx1"/>
                </a:solidFill>
              </a:rPr>
              <a:t>silindir, taban merkezlerinden geçen simetri ekseni etrafında kaç derece döndürülürse döndürülsün, her bir dönme de değişmez olur. </a:t>
            </a:r>
            <a:endParaRPr lang="tr-TR" sz="2000" dirty="0">
              <a:solidFill>
                <a:schemeClr val="tx1"/>
              </a:solidFill>
            </a:endParaRPr>
          </a:p>
        </p:txBody>
      </p:sp>
      <p:sp>
        <p:nvSpPr>
          <p:cNvPr id="9" name="Dikdörtgen Belirtme Çizgisi 8"/>
          <p:cNvSpPr/>
          <p:nvPr/>
        </p:nvSpPr>
        <p:spPr>
          <a:xfrm>
            <a:off x="4615590" y="3273574"/>
            <a:ext cx="4399296" cy="2459682"/>
          </a:xfrm>
          <a:prstGeom prst="wedgeRectCallout">
            <a:avLst>
              <a:gd name="adj1" fmla="val -82874"/>
              <a:gd name="adj2" fmla="val -38018"/>
            </a:avLst>
          </a:prstGeom>
          <a:solidFill>
            <a:srgbClr val="92D050">
              <a:alpha val="1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Tabana dik olan simetri ekseninden geçen  sonsuz tane simetri düzlemi vardır. Bu düzlemlerin hepsi birer dikdörtgendir. Özel durumlarda Silindirin taban çapı ile Silindirin yüksekliği eşit olursa simetri düzlemi karede olabilir.</a:t>
            </a:r>
            <a:endParaRPr lang="tr-TR" sz="2000" b="1" dirty="0">
              <a:solidFill>
                <a:schemeClr val="tx1"/>
              </a:solidFill>
            </a:endParaRPr>
          </a:p>
        </p:txBody>
      </p:sp>
      <p:sp>
        <p:nvSpPr>
          <p:cNvPr id="10" name="Metin kutusu 9"/>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249481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357" y="1412776"/>
            <a:ext cx="4191253" cy="3786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Belirtme Çizgisi 4"/>
          <p:cNvSpPr/>
          <p:nvPr/>
        </p:nvSpPr>
        <p:spPr>
          <a:xfrm>
            <a:off x="4216558" y="289588"/>
            <a:ext cx="4531906" cy="1125298"/>
          </a:xfrm>
          <a:prstGeom prst="wedgeRectCallout">
            <a:avLst>
              <a:gd name="adj1" fmla="val -53075"/>
              <a:gd name="adj2" fmla="val 217697"/>
            </a:avLst>
          </a:prstGeom>
          <a:solidFill>
            <a:srgbClr val="92D050">
              <a:alpha val="27843"/>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FF0000"/>
                </a:solidFill>
              </a:rPr>
              <a:t>2)</a:t>
            </a:r>
            <a:r>
              <a:rPr lang="tr-TR" sz="2000" b="1" dirty="0">
                <a:solidFill>
                  <a:schemeClr val="tx1"/>
                </a:solidFill>
              </a:rPr>
              <a:t> </a:t>
            </a:r>
            <a:r>
              <a:rPr lang="tr-TR" sz="2000" b="1" dirty="0" smtClean="0">
                <a:solidFill>
                  <a:schemeClr val="tx1"/>
                </a:solidFill>
              </a:rPr>
              <a:t>Silindirin tabana paralel olan bir tane simetri düzlemi vardır.</a:t>
            </a:r>
          </a:p>
          <a:p>
            <a:r>
              <a:rPr lang="tr-TR" sz="2000" b="1" dirty="0" smtClean="0">
                <a:solidFill>
                  <a:schemeClr val="tx1"/>
                </a:solidFill>
              </a:rPr>
              <a:t>Bu düzlemde bir dairedir.</a:t>
            </a:r>
          </a:p>
        </p:txBody>
      </p:sp>
      <p:sp>
        <p:nvSpPr>
          <p:cNvPr id="6" name="Dikdörtgen Belirtme Çizgisi 5"/>
          <p:cNvSpPr/>
          <p:nvPr/>
        </p:nvSpPr>
        <p:spPr>
          <a:xfrm>
            <a:off x="4708336" y="4697963"/>
            <a:ext cx="3799181" cy="1403419"/>
          </a:xfrm>
          <a:prstGeom prst="wedgeRectCallout">
            <a:avLst>
              <a:gd name="adj1" fmla="val -47610"/>
              <a:gd name="adj2" fmla="val -126539"/>
            </a:avLst>
          </a:prstGeom>
          <a:solidFill>
            <a:srgbClr val="92D050">
              <a:alpha val="2902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Silindir prizmanın tabana paralel olan arakesit düzlemi bir dairedir. Bu dairenin merkezinden geçen sonsuz tane simetri ekseni vardır.</a:t>
            </a:r>
            <a:endParaRPr lang="tr-TR" sz="2000" b="1" dirty="0">
              <a:solidFill>
                <a:schemeClr val="tx1"/>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419" y="63174"/>
            <a:ext cx="2181591" cy="1841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Metin kutusu 8"/>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
        <p:nvSpPr>
          <p:cNvPr id="11" name="Dikdörtgen Belirtme Çizgisi 10"/>
          <p:cNvSpPr/>
          <p:nvPr/>
        </p:nvSpPr>
        <p:spPr>
          <a:xfrm rot="16200000">
            <a:off x="-1487868" y="3613404"/>
            <a:ext cx="4507367" cy="1090796"/>
          </a:xfrm>
          <a:prstGeom prst="wedgeRectCallout">
            <a:avLst>
              <a:gd name="adj1" fmla="val 61312"/>
              <a:gd name="adj2" fmla="val 3408"/>
            </a:avLst>
          </a:prstGeom>
          <a:solidFill>
            <a:srgbClr val="92D050">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tx1"/>
              </a:solidFill>
            </a:endParaRPr>
          </a:p>
          <a:p>
            <a:pPr algn="ctr"/>
            <a:r>
              <a:rPr lang="tr-TR" sz="2000" b="1" dirty="0" smtClean="0">
                <a:solidFill>
                  <a:schemeClr val="tx1"/>
                </a:solidFill>
              </a:rPr>
              <a:t>Dairenin </a:t>
            </a:r>
            <a:r>
              <a:rPr lang="tr-TR" sz="2000" b="1" dirty="0">
                <a:solidFill>
                  <a:schemeClr val="tx1"/>
                </a:solidFill>
              </a:rPr>
              <a:t>merkezinden geçen sonsuz tane simetri ekseni vardır.</a:t>
            </a:r>
          </a:p>
          <a:p>
            <a:pPr algn="ctr"/>
            <a:endParaRPr lang="tr-TR" sz="2000" dirty="0">
              <a:solidFill>
                <a:schemeClr val="tx1"/>
              </a:solidFill>
            </a:endParaRPr>
          </a:p>
        </p:txBody>
      </p:sp>
    </p:spTree>
    <p:extLst>
      <p:ext uri="{BB962C8B-B14F-4D97-AF65-F5344CB8AC3E}">
        <p14:creationId xmlns:p14="http://schemas.microsoft.com/office/powerpoint/2010/main" val="307178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02" y="2564904"/>
            <a:ext cx="5781675" cy="407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Belirtme Çizgisi 4"/>
          <p:cNvSpPr/>
          <p:nvPr/>
        </p:nvSpPr>
        <p:spPr>
          <a:xfrm>
            <a:off x="208402" y="105222"/>
            <a:ext cx="6235806" cy="1739602"/>
          </a:xfrm>
          <a:prstGeom prst="wedgeRectCallout">
            <a:avLst>
              <a:gd name="adj1" fmla="val 6484"/>
              <a:gd name="adj2" fmla="val 159954"/>
            </a:avLst>
          </a:prstGeom>
          <a:solidFill>
            <a:srgbClr val="92D050">
              <a:alpha val="1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rPr>
              <a:t>	Silindir prizma tabana paralel bir düzlem ile kesilirse ,arakesit düzlemi bir dairedir. Bu daire silindir prizmanın tabanlarına paralel olan simetri düzlemidir. Silindir prizmanın tabana paralel olan bir tane simetri düzlemi vardır.</a:t>
            </a:r>
          </a:p>
        </p:txBody>
      </p:sp>
      <p:sp>
        <p:nvSpPr>
          <p:cNvPr id="6" name="Dikdörtgen Belirtme Çizgisi 5"/>
          <p:cNvSpPr/>
          <p:nvPr/>
        </p:nvSpPr>
        <p:spPr>
          <a:xfrm>
            <a:off x="6156176" y="3776464"/>
            <a:ext cx="2879796" cy="2448272"/>
          </a:xfrm>
          <a:prstGeom prst="wedgeRectCallout">
            <a:avLst>
              <a:gd name="adj1" fmla="val -86726"/>
              <a:gd name="adj2" fmla="val -4728"/>
            </a:avLst>
          </a:prstGeom>
          <a:solidFill>
            <a:srgbClr val="92D050">
              <a:alpha val="1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a:solidFill>
                  <a:schemeClr val="tx1"/>
                </a:solidFill>
              </a:rPr>
              <a:t> </a:t>
            </a:r>
            <a:r>
              <a:rPr lang="tr-TR" sz="2000" b="1" dirty="0" smtClean="0">
                <a:solidFill>
                  <a:schemeClr val="tx1"/>
                </a:solidFill>
              </a:rPr>
              <a:t>     Silindir prizma tabana paralel bir düzlem ile kesilirse ,arakesit düzlemi bir dairedir. Bu dairenin merkezinden sonsuz tane simetri ekseni geçer.</a:t>
            </a:r>
            <a:endParaRPr lang="tr-TR" sz="2000" b="1" dirty="0">
              <a:solidFill>
                <a:schemeClr val="tx1"/>
              </a:solidFill>
            </a:endParaRPr>
          </a:p>
        </p:txBody>
      </p:sp>
      <p:sp>
        <p:nvSpPr>
          <p:cNvPr id="7" name="Metin kutusu 6"/>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181238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80" y="404664"/>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0636" y="404664"/>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Bağlayıcı 4"/>
          <p:cNvCxnSpPr/>
          <p:nvPr/>
        </p:nvCxnSpPr>
        <p:spPr>
          <a:xfrm>
            <a:off x="1331640" y="188640"/>
            <a:ext cx="1512168" cy="294969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flipV="1">
            <a:off x="1475656" y="1124744"/>
            <a:ext cx="1368152" cy="12961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Ok Bağlayıcısı 9"/>
          <p:cNvCxnSpPr/>
          <p:nvPr/>
        </p:nvCxnSpPr>
        <p:spPr>
          <a:xfrm flipV="1">
            <a:off x="179512" y="1412776"/>
            <a:ext cx="4032448" cy="72008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6012160" y="64213"/>
            <a:ext cx="1512168" cy="30741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flipV="1">
            <a:off x="6228184" y="1124744"/>
            <a:ext cx="1296144" cy="12905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Düz Ok Bağlayıcısı 21"/>
          <p:cNvCxnSpPr/>
          <p:nvPr/>
        </p:nvCxnSpPr>
        <p:spPr>
          <a:xfrm>
            <a:off x="6012160" y="1412776"/>
            <a:ext cx="2768104" cy="129614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Metin kutusu 27"/>
          <p:cNvSpPr txBox="1"/>
          <p:nvPr/>
        </p:nvSpPr>
        <p:spPr>
          <a:xfrm>
            <a:off x="194226" y="1902023"/>
            <a:ext cx="340158" cy="461665"/>
          </a:xfrm>
          <a:prstGeom prst="rect">
            <a:avLst/>
          </a:prstGeom>
          <a:noFill/>
        </p:spPr>
        <p:txBody>
          <a:bodyPr wrap="none" rtlCol="0">
            <a:spAutoFit/>
          </a:bodyPr>
          <a:lstStyle/>
          <a:p>
            <a:r>
              <a:rPr lang="tr-TR" sz="2400" b="1" dirty="0" smtClean="0"/>
              <a:t>8</a:t>
            </a:r>
            <a:endParaRPr lang="tr-TR" sz="2400" b="1" dirty="0"/>
          </a:p>
        </p:txBody>
      </p:sp>
      <p:sp>
        <p:nvSpPr>
          <p:cNvPr id="29" name="Metin kutusu 28"/>
          <p:cNvSpPr txBox="1"/>
          <p:nvPr/>
        </p:nvSpPr>
        <p:spPr>
          <a:xfrm>
            <a:off x="7690089" y="1744512"/>
            <a:ext cx="340158" cy="461665"/>
          </a:xfrm>
          <a:prstGeom prst="rect">
            <a:avLst/>
          </a:prstGeom>
          <a:noFill/>
        </p:spPr>
        <p:txBody>
          <a:bodyPr wrap="none" rtlCol="0">
            <a:spAutoFit/>
          </a:bodyPr>
          <a:lstStyle/>
          <a:p>
            <a:r>
              <a:rPr lang="tr-TR" sz="2400" b="1" dirty="0" smtClean="0"/>
              <a:t>9</a:t>
            </a:r>
            <a:endParaRPr lang="tr-TR" sz="2400" b="1" dirty="0"/>
          </a:p>
        </p:txBody>
      </p:sp>
      <p:sp>
        <p:nvSpPr>
          <p:cNvPr id="31" name="Oval 30"/>
          <p:cNvSpPr/>
          <p:nvPr/>
        </p:nvSpPr>
        <p:spPr>
          <a:xfrm>
            <a:off x="3441426" y="1454631"/>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Oval 31"/>
          <p:cNvSpPr/>
          <p:nvPr/>
        </p:nvSpPr>
        <p:spPr>
          <a:xfrm>
            <a:off x="754472" y="1957684"/>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Oval 32"/>
          <p:cNvSpPr/>
          <p:nvPr/>
        </p:nvSpPr>
        <p:spPr>
          <a:xfrm>
            <a:off x="6156176" y="1454631"/>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Oval 33"/>
          <p:cNvSpPr/>
          <p:nvPr/>
        </p:nvSpPr>
        <p:spPr>
          <a:xfrm>
            <a:off x="7452320" y="205953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384" y="3717032"/>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5694" y="3674684"/>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Düz Bağlayıcı 38"/>
          <p:cNvCxnSpPr/>
          <p:nvPr/>
        </p:nvCxnSpPr>
        <p:spPr>
          <a:xfrm>
            <a:off x="1130850" y="3674684"/>
            <a:ext cx="1512168" cy="2949699"/>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Düz Bağlayıcı 39"/>
          <p:cNvCxnSpPr/>
          <p:nvPr/>
        </p:nvCxnSpPr>
        <p:spPr>
          <a:xfrm flipV="1">
            <a:off x="1213078" y="4322099"/>
            <a:ext cx="1429939" cy="1438844"/>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Düz Ok Bağlayıcısı 45"/>
          <p:cNvCxnSpPr/>
          <p:nvPr/>
        </p:nvCxnSpPr>
        <p:spPr>
          <a:xfrm flipV="1">
            <a:off x="1547664" y="3284984"/>
            <a:ext cx="651647" cy="312337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2051720" y="368652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Oval 47"/>
          <p:cNvSpPr/>
          <p:nvPr/>
        </p:nvSpPr>
        <p:spPr>
          <a:xfrm>
            <a:off x="1491380" y="630406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4" name="Düz Ok Bağlayıcısı 53"/>
          <p:cNvCxnSpPr/>
          <p:nvPr/>
        </p:nvCxnSpPr>
        <p:spPr>
          <a:xfrm flipV="1">
            <a:off x="5724128" y="3284986"/>
            <a:ext cx="2808312" cy="273630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7619560" y="4005064"/>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Oval 58"/>
          <p:cNvSpPr/>
          <p:nvPr/>
        </p:nvSpPr>
        <p:spPr>
          <a:xfrm>
            <a:off x="5724128" y="5877272"/>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Metin kutusu 59"/>
          <p:cNvSpPr txBox="1"/>
          <p:nvPr/>
        </p:nvSpPr>
        <p:spPr>
          <a:xfrm>
            <a:off x="2300876" y="3305513"/>
            <a:ext cx="495649" cy="461665"/>
          </a:xfrm>
          <a:prstGeom prst="rect">
            <a:avLst/>
          </a:prstGeom>
          <a:noFill/>
        </p:spPr>
        <p:txBody>
          <a:bodyPr wrap="none" rtlCol="0">
            <a:spAutoFit/>
          </a:bodyPr>
          <a:lstStyle/>
          <a:p>
            <a:r>
              <a:rPr lang="tr-TR" sz="2400" b="1" dirty="0" smtClean="0"/>
              <a:t>10</a:t>
            </a:r>
            <a:endParaRPr lang="tr-TR" sz="2400" b="1" dirty="0"/>
          </a:p>
        </p:txBody>
      </p:sp>
      <p:sp>
        <p:nvSpPr>
          <p:cNvPr id="61" name="Metin kutusu 60"/>
          <p:cNvSpPr txBox="1"/>
          <p:nvPr/>
        </p:nvSpPr>
        <p:spPr>
          <a:xfrm>
            <a:off x="8532440" y="3284984"/>
            <a:ext cx="495649" cy="461665"/>
          </a:xfrm>
          <a:prstGeom prst="rect">
            <a:avLst/>
          </a:prstGeom>
          <a:noFill/>
        </p:spPr>
        <p:txBody>
          <a:bodyPr wrap="none" rtlCol="0">
            <a:spAutoFit/>
          </a:bodyPr>
          <a:lstStyle/>
          <a:p>
            <a:r>
              <a:rPr lang="tr-TR" sz="2400" b="1" dirty="0" smtClean="0"/>
              <a:t>11</a:t>
            </a:r>
            <a:endParaRPr lang="tr-TR" sz="2400" b="1" dirty="0"/>
          </a:p>
        </p:txBody>
      </p:sp>
      <p:sp>
        <p:nvSpPr>
          <p:cNvPr id="4" name="Serbest Form 3"/>
          <p:cNvSpPr/>
          <p:nvPr/>
        </p:nvSpPr>
        <p:spPr>
          <a:xfrm>
            <a:off x="1499016" y="449705"/>
            <a:ext cx="1349115" cy="2668249"/>
          </a:xfrm>
          <a:custGeom>
            <a:avLst/>
            <a:gdLst>
              <a:gd name="connsiteX0" fmla="*/ 0 w 1349115"/>
              <a:gd name="connsiteY0" fmla="*/ 0 h 2668249"/>
              <a:gd name="connsiteX1" fmla="*/ 1334125 w 1349115"/>
              <a:gd name="connsiteY1" fmla="*/ 674557 h 2668249"/>
              <a:gd name="connsiteX2" fmla="*/ 1349115 w 1349115"/>
              <a:gd name="connsiteY2" fmla="*/ 2668249 h 2668249"/>
              <a:gd name="connsiteX3" fmla="*/ 29981 w 1349115"/>
              <a:gd name="connsiteY3" fmla="*/ 1978702 h 2668249"/>
              <a:gd name="connsiteX4" fmla="*/ 0 w 1349115"/>
              <a:gd name="connsiteY4" fmla="*/ 0 h 266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115" h="2668249">
                <a:moveTo>
                  <a:pt x="0" y="0"/>
                </a:moveTo>
                <a:lnTo>
                  <a:pt x="1334125" y="674557"/>
                </a:lnTo>
                <a:lnTo>
                  <a:pt x="1349115" y="2668249"/>
                </a:lnTo>
                <a:lnTo>
                  <a:pt x="29981" y="1978702"/>
                </a:lnTo>
                <a:lnTo>
                  <a:pt x="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Serbest Form 5"/>
          <p:cNvSpPr/>
          <p:nvPr/>
        </p:nvSpPr>
        <p:spPr>
          <a:xfrm>
            <a:off x="5597467" y="449705"/>
            <a:ext cx="2638269" cy="2593298"/>
          </a:xfrm>
          <a:custGeom>
            <a:avLst/>
            <a:gdLst>
              <a:gd name="connsiteX0" fmla="*/ 14990 w 2638269"/>
              <a:gd name="connsiteY0" fmla="*/ 659567 h 2593298"/>
              <a:gd name="connsiteX1" fmla="*/ 2638269 w 2638269"/>
              <a:gd name="connsiteY1" fmla="*/ 0 h 2593298"/>
              <a:gd name="connsiteX2" fmla="*/ 2623279 w 2638269"/>
              <a:gd name="connsiteY2" fmla="*/ 1963712 h 2593298"/>
              <a:gd name="connsiteX3" fmla="*/ 0 w 2638269"/>
              <a:gd name="connsiteY3" fmla="*/ 2593298 h 2593298"/>
              <a:gd name="connsiteX4" fmla="*/ 14990 w 2638269"/>
              <a:gd name="connsiteY4" fmla="*/ 659567 h 2593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69" h="2593298">
                <a:moveTo>
                  <a:pt x="14990" y="659567"/>
                </a:moveTo>
                <a:lnTo>
                  <a:pt x="2638269" y="0"/>
                </a:lnTo>
                <a:lnTo>
                  <a:pt x="2623279" y="1963712"/>
                </a:lnTo>
                <a:lnTo>
                  <a:pt x="0" y="2593298"/>
                </a:lnTo>
                <a:lnTo>
                  <a:pt x="14990" y="659567"/>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Serbest Form 10"/>
          <p:cNvSpPr/>
          <p:nvPr/>
        </p:nvSpPr>
        <p:spPr>
          <a:xfrm>
            <a:off x="869430" y="4107305"/>
            <a:ext cx="2008681" cy="1963711"/>
          </a:xfrm>
          <a:custGeom>
            <a:avLst/>
            <a:gdLst>
              <a:gd name="connsiteX0" fmla="*/ 0 w 2008681"/>
              <a:gd name="connsiteY0" fmla="*/ 0 h 1963711"/>
              <a:gd name="connsiteX1" fmla="*/ 2008681 w 2008681"/>
              <a:gd name="connsiteY1" fmla="*/ 0 h 1963711"/>
              <a:gd name="connsiteX2" fmla="*/ 2008681 w 2008681"/>
              <a:gd name="connsiteY2" fmla="*/ 1963711 h 1963711"/>
              <a:gd name="connsiteX3" fmla="*/ 29980 w 2008681"/>
              <a:gd name="connsiteY3" fmla="*/ 1963711 h 1963711"/>
              <a:gd name="connsiteX4" fmla="*/ 0 w 2008681"/>
              <a:gd name="connsiteY4" fmla="*/ 0 h 1963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681" h="1963711">
                <a:moveTo>
                  <a:pt x="0" y="0"/>
                </a:moveTo>
                <a:lnTo>
                  <a:pt x="2008681" y="0"/>
                </a:lnTo>
                <a:lnTo>
                  <a:pt x="2008681" y="1963711"/>
                </a:lnTo>
                <a:lnTo>
                  <a:pt x="29980" y="1963711"/>
                </a:lnTo>
                <a:lnTo>
                  <a:pt x="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Serbest Form 11"/>
          <p:cNvSpPr/>
          <p:nvPr/>
        </p:nvSpPr>
        <p:spPr>
          <a:xfrm>
            <a:off x="6475751" y="3732551"/>
            <a:ext cx="584616" cy="2623279"/>
          </a:xfrm>
          <a:custGeom>
            <a:avLst/>
            <a:gdLst>
              <a:gd name="connsiteX0" fmla="*/ 584616 w 584616"/>
              <a:gd name="connsiteY0" fmla="*/ 0 h 2623279"/>
              <a:gd name="connsiteX1" fmla="*/ 0 w 584616"/>
              <a:gd name="connsiteY1" fmla="*/ 644577 h 2623279"/>
              <a:gd name="connsiteX2" fmla="*/ 0 w 584616"/>
              <a:gd name="connsiteY2" fmla="*/ 2623279 h 2623279"/>
              <a:gd name="connsiteX3" fmla="*/ 539646 w 584616"/>
              <a:gd name="connsiteY3" fmla="*/ 1978701 h 2623279"/>
              <a:gd name="connsiteX4" fmla="*/ 584616 w 584616"/>
              <a:gd name="connsiteY4" fmla="*/ 0 h 2623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616" h="2623279">
                <a:moveTo>
                  <a:pt x="584616" y="0"/>
                </a:moveTo>
                <a:lnTo>
                  <a:pt x="0" y="644577"/>
                </a:lnTo>
                <a:lnTo>
                  <a:pt x="0" y="2623279"/>
                </a:lnTo>
                <a:lnTo>
                  <a:pt x="539646" y="1978701"/>
                </a:lnTo>
                <a:lnTo>
                  <a:pt x="584616"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4" name="Düz Bağlayıcı 13"/>
          <p:cNvCxnSpPr>
            <a:stCxn id="12" idx="2"/>
            <a:endCxn id="12" idx="0"/>
          </p:cNvCxnSpPr>
          <p:nvPr/>
        </p:nvCxnSpPr>
        <p:spPr>
          <a:xfrm flipV="1">
            <a:off x="6475751" y="3732551"/>
            <a:ext cx="584616" cy="26232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a:stCxn id="12" idx="3"/>
          </p:cNvCxnSpPr>
          <p:nvPr/>
        </p:nvCxnSpPr>
        <p:spPr>
          <a:xfrm flipH="1" flipV="1">
            <a:off x="6475751" y="4322099"/>
            <a:ext cx="539646" cy="1389153"/>
          </a:xfrm>
          <a:prstGeom prst="line">
            <a:avLst/>
          </a:prstGeom>
        </p:spPr>
        <p:style>
          <a:lnRef idx="1">
            <a:schemeClr val="accent1"/>
          </a:lnRef>
          <a:fillRef idx="0">
            <a:schemeClr val="accent1"/>
          </a:fillRef>
          <a:effectRef idx="0">
            <a:schemeClr val="accent1"/>
          </a:effectRef>
          <a:fontRef idx="minor">
            <a:schemeClr val="tx1"/>
          </a:fontRef>
        </p:style>
      </p:cxnSp>
      <p:sp>
        <p:nvSpPr>
          <p:cNvPr id="35" name="Metin kutusu 3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792437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ppt_x"/>
                                          </p:val>
                                        </p:tav>
                                        <p:tav tm="100000">
                                          <p:val>
                                            <p:strVal val="#ppt_x"/>
                                          </p:val>
                                        </p:tav>
                                      </p:tavLst>
                                    </p:anim>
                                    <p:anim calcmode="lin" valueType="num">
                                      <p:cBhvr additive="base">
                                        <p:cTn id="7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ppt_x"/>
                                          </p:val>
                                        </p:tav>
                                        <p:tav tm="100000">
                                          <p:val>
                                            <p:strVal val="#ppt_x"/>
                                          </p:val>
                                        </p:tav>
                                      </p:tavLst>
                                    </p:anim>
                                    <p:anim calcmode="lin" valueType="num">
                                      <p:cBhvr additive="base">
                                        <p:cTn id="7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1000"/>
                                        <p:tgtEl>
                                          <p:spTgt spid="37"/>
                                        </p:tgtEl>
                                      </p:cBhvr>
                                    </p:animEffect>
                                    <p:anim calcmode="lin" valueType="num">
                                      <p:cBhvr>
                                        <p:cTn id="94" dur="1000" fill="hold"/>
                                        <p:tgtEl>
                                          <p:spTgt spid="37"/>
                                        </p:tgtEl>
                                        <p:attrNameLst>
                                          <p:attrName>ppt_x</p:attrName>
                                        </p:attrNameLst>
                                      </p:cBhvr>
                                      <p:tavLst>
                                        <p:tav tm="0">
                                          <p:val>
                                            <p:strVal val="#ppt_x"/>
                                          </p:val>
                                        </p:tav>
                                        <p:tav tm="100000">
                                          <p:val>
                                            <p:strVal val="#ppt_x"/>
                                          </p:val>
                                        </p:tav>
                                      </p:tavLst>
                                    </p:anim>
                                    <p:anim calcmode="lin" valueType="num">
                                      <p:cBhvr>
                                        <p:cTn id="9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ppt_x"/>
                                          </p:val>
                                        </p:tav>
                                        <p:tav tm="100000">
                                          <p:val>
                                            <p:strVal val="#ppt_x"/>
                                          </p:val>
                                        </p:tav>
                                      </p:tavLst>
                                    </p:anim>
                                    <p:anim calcmode="lin" valueType="num">
                                      <p:cBhvr additive="base">
                                        <p:cTn id="101"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nodeType="click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additive="base">
                                        <p:cTn id="106" dur="500" fill="hold"/>
                                        <p:tgtEl>
                                          <p:spTgt spid="40"/>
                                        </p:tgtEl>
                                        <p:attrNameLst>
                                          <p:attrName>ppt_x</p:attrName>
                                        </p:attrNameLst>
                                      </p:cBhvr>
                                      <p:tavLst>
                                        <p:tav tm="0">
                                          <p:val>
                                            <p:strVal val="#ppt_x"/>
                                          </p:val>
                                        </p:tav>
                                        <p:tav tm="100000">
                                          <p:val>
                                            <p:strVal val="#ppt_x"/>
                                          </p:val>
                                        </p:tav>
                                      </p:tavLst>
                                    </p:anim>
                                    <p:anim calcmode="lin" valueType="num">
                                      <p:cBhvr additive="base">
                                        <p:cTn id="10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nodeType="click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500" fill="hold"/>
                                        <p:tgtEl>
                                          <p:spTgt spid="46"/>
                                        </p:tgtEl>
                                        <p:attrNameLst>
                                          <p:attrName>ppt_x</p:attrName>
                                        </p:attrNameLst>
                                      </p:cBhvr>
                                      <p:tavLst>
                                        <p:tav tm="0">
                                          <p:val>
                                            <p:strVal val="#ppt_x"/>
                                          </p:val>
                                        </p:tav>
                                        <p:tav tm="100000">
                                          <p:val>
                                            <p:strVal val="#ppt_x"/>
                                          </p:val>
                                        </p:tav>
                                      </p:tavLst>
                                    </p:anim>
                                    <p:anim calcmode="lin" valueType="num">
                                      <p:cBhvr additive="base">
                                        <p:cTn id="11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additive="base">
                                        <p:cTn id="118" dur="500" fill="hold"/>
                                        <p:tgtEl>
                                          <p:spTgt spid="47"/>
                                        </p:tgtEl>
                                        <p:attrNameLst>
                                          <p:attrName>ppt_x</p:attrName>
                                        </p:attrNameLst>
                                      </p:cBhvr>
                                      <p:tavLst>
                                        <p:tav tm="0">
                                          <p:val>
                                            <p:strVal val="#ppt_x"/>
                                          </p:val>
                                        </p:tav>
                                        <p:tav tm="100000">
                                          <p:val>
                                            <p:strVal val="#ppt_x"/>
                                          </p:val>
                                        </p:tav>
                                      </p:tavLst>
                                    </p:anim>
                                    <p:anim calcmode="lin" valueType="num">
                                      <p:cBhvr additive="base">
                                        <p:cTn id="11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anim calcmode="lin" valueType="num">
                                      <p:cBhvr additive="base">
                                        <p:cTn id="124" dur="500" fill="hold"/>
                                        <p:tgtEl>
                                          <p:spTgt spid="48"/>
                                        </p:tgtEl>
                                        <p:attrNameLst>
                                          <p:attrName>ppt_x</p:attrName>
                                        </p:attrNameLst>
                                      </p:cBhvr>
                                      <p:tavLst>
                                        <p:tav tm="0">
                                          <p:val>
                                            <p:strVal val="#ppt_x"/>
                                          </p:val>
                                        </p:tav>
                                        <p:tav tm="100000">
                                          <p:val>
                                            <p:strVal val="#ppt_x"/>
                                          </p:val>
                                        </p:tav>
                                      </p:tavLst>
                                    </p:anim>
                                    <p:anim calcmode="lin" valueType="num">
                                      <p:cBhvr additive="base">
                                        <p:cTn id="12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nodeType="clickEffect">
                                  <p:stCondLst>
                                    <p:cond delay="0"/>
                                  </p:stCondLst>
                                  <p:childTnLst>
                                    <p:set>
                                      <p:cBhvr>
                                        <p:cTn id="129" dur="1" fill="hold">
                                          <p:stCondLst>
                                            <p:cond delay="0"/>
                                          </p:stCondLst>
                                        </p:cTn>
                                        <p:tgtEl>
                                          <p:spTgt spid="38"/>
                                        </p:tgtEl>
                                        <p:attrNameLst>
                                          <p:attrName>style.visibility</p:attrName>
                                        </p:attrNameLst>
                                      </p:cBhvr>
                                      <p:to>
                                        <p:strVal val="visible"/>
                                      </p:to>
                                    </p:set>
                                    <p:animEffect transition="in" filter="fade">
                                      <p:cBhvr>
                                        <p:cTn id="130" dur="1000"/>
                                        <p:tgtEl>
                                          <p:spTgt spid="38"/>
                                        </p:tgtEl>
                                      </p:cBhvr>
                                    </p:animEffect>
                                    <p:anim calcmode="lin" valueType="num">
                                      <p:cBhvr>
                                        <p:cTn id="131" dur="1000" fill="hold"/>
                                        <p:tgtEl>
                                          <p:spTgt spid="38"/>
                                        </p:tgtEl>
                                        <p:attrNameLst>
                                          <p:attrName>ppt_x</p:attrName>
                                        </p:attrNameLst>
                                      </p:cBhvr>
                                      <p:tavLst>
                                        <p:tav tm="0">
                                          <p:val>
                                            <p:strVal val="#ppt_x"/>
                                          </p:val>
                                        </p:tav>
                                        <p:tav tm="100000">
                                          <p:val>
                                            <p:strVal val="#ppt_x"/>
                                          </p:val>
                                        </p:tav>
                                      </p:tavLst>
                                    </p:anim>
                                    <p:anim calcmode="lin" valueType="num">
                                      <p:cBhvr>
                                        <p:cTn id="13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nodeType="clickEffect">
                                  <p:stCondLst>
                                    <p:cond delay="0"/>
                                  </p:stCondLst>
                                  <p:childTnLst>
                                    <p:set>
                                      <p:cBhvr>
                                        <p:cTn id="136" dur="1" fill="hold">
                                          <p:stCondLst>
                                            <p:cond delay="0"/>
                                          </p:stCondLst>
                                        </p:cTn>
                                        <p:tgtEl>
                                          <p:spTgt spid="54"/>
                                        </p:tgtEl>
                                        <p:attrNameLst>
                                          <p:attrName>style.visibility</p:attrName>
                                        </p:attrNameLst>
                                      </p:cBhvr>
                                      <p:to>
                                        <p:strVal val="visible"/>
                                      </p:to>
                                    </p:set>
                                    <p:anim calcmode="lin" valueType="num">
                                      <p:cBhvr additive="base">
                                        <p:cTn id="137" dur="500" fill="hold"/>
                                        <p:tgtEl>
                                          <p:spTgt spid="54"/>
                                        </p:tgtEl>
                                        <p:attrNameLst>
                                          <p:attrName>ppt_x</p:attrName>
                                        </p:attrNameLst>
                                      </p:cBhvr>
                                      <p:tavLst>
                                        <p:tav tm="0">
                                          <p:val>
                                            <p:strVal val="#ppt_x"/>
                                          </p:val>
                                        </p:tav>
                                        <p:tav tm="100000">
                                          <p:val>
                                            <p:strVal val="#ppt_x"/>
                                          </p:val>
                                        </p:tav>
                                      </p:tavLst>
                                    </p:anim>
                                    <p:anim calcmode="lin" valueType="num">
                                      <p:cBhvr additive="base">
                                        <p:cTn id="13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56"/>
                                        </p:tgtEl>
                                        <p:attrNameLst>
                                          <p:attrName>style.visibility</p:attrName>
                                        </p:attrNameLst>
                                      </p:cBhvr>
                                      <p:to>
                                        <p:strVal val="visible"/>
                                      </p:to>
                                    </p:set>
                                    <p:anim calcmode="lin" valueType="num">
                                      <p:cBhvr additive="base">
                                        <p:cTn id="143" dur="500" fill="hold"/>
                                        <p:tgtEl>
                                          <p:spTgt spid="56"/>
                                        </p:tgtEl>
                                        <p:attrNameLst>
                                          <p:attrName>ppt_x</p:attrName>
                                        </p:attrNameLst>
                                      </p:cBhvr>
                                      <p:tavLst>
                                        <p:tav tm="0">
                                          <p:val>
                                            <p:strVal val="#ppt_x"/>
                                          </p:val>
                                        </p:tav>
                                        <p:tav tm="100000">
                                          <p:val>
                                            <p:strVal val="#ppt_x"/>
                                          </p:val>
                                        </p:tav>
                                      </p:tavLst>
                                    </p:anim>
                                    <p:anim calcmode="lin" valueType="num">
                                      <p:cBhvr additive="base">
                                        <p:cTn id="14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2" presetClass="entr" presetSubtype="4" fill="hold" grpId="0" nodeType="clickEffect">
                                  <p:stCondLst>
                                    <p:cond delay="0"/>
                                  </p:stCondLst>
                                  <p:childTnLst>
                                    <p:set>
                                      <p:cBhvr>
                                        <p:cTn id="148" dur="1" fill="hold">
                                          <p:stCondLst>
                                            <p:cond delay="0"/>
                                          </p:stCondLst>
                                        </p:cTn>
                                        <p:tgtEl>
                                          <p:spTgt spid="59"/>
                                        </p:tgtEl>
                                        <p:attrNameLst>
                                          <p:attrName>style.visibility</p:attrName>
                                        </p:attrNameLst>
                                      </p:cBhvr>
                                      <p:to>
                                        <p:strVal val="visible"/>
                                      </p:to>
                                    </p:set>
                                    <p:anim calcmode="lin" valueType="num">
                                      <p:cBhvr additive="base">
                                        <p:cTn id="149" dur="500" fill="hold"/>
                                        <p:tgtEl>
                                          <p:spTgt spid="59"/>
                                        </p:tgtEl>
                                        <p:attrNameLst>
                                          <p:attrName>ppt_x</p:attrName>
                                        </p:attrNameLst>
                                      </p:cBhvr>
                                      <p:tavLst>
                                        <p:tav tm="0">
                                          <p:val>
                                            <p:strVal val="#ppt_x"/>
                                          </p:val>
                                        </p:tav>
                                        <p:tav tm="100000">
                                          <p:val>
                                            <p:strVal val="#ppt_x"/>
                                          </p:val>
                                        </p:tav>
                                      </p:tavLst>
                                    </p:anim>
                                    <p:anim calcmode="lin" valueType="num">
                                      <p:cBhvr additive="base">
                                        <p:cTn id="15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60"/>
                                        </p:tgtEl>
                                        <p:attrNameLst>
                                          <p:attrName>style.visibility</p:attrName>
                                        </p:attrNameLst>
                                      </p:cBhvr>
                                      <p:to>
                                        <p:strVal val="visible"/>
                                      </p:to>
                                    </p:set>
                                    <p:anim calcmode="lin" valueType="num">
                                      <p:cBhvr additive="base">
                                        <p:cTn id="155" dur="500" fill="hold"/>
                                        <p:tgtEl>
                                          <p:spTgt spid="60"/>
                                        </p:tgtEl>
                                        <p:attrNameLst>
                                          <p:attrName>ppt_x</p:attrName>
                                        </p:attrNameLst>
                                      </p:cBhvr>
                                      <p:tavLst>
                                        <p:tav tm="0">
                                          <p:val>
                                            <p:strVal val="#ppt_x"/>
                                          </p:val>
                                        </p:tav>
                                        <p:tav tm="100000">
                                          <p:val>
                                            <p:strVal val="#ppt_x"/>
                                          </p:val>
                                        </p:tav>
                                      </p:tavLst>
                                    </p:anim>
                                    <p:anim calcmode="lin" valueType="num">
                                      <p:cBhvr additive="base">
                                        <p:cTn id="156"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4" fill="hold" grpId="0" nodeType="clickEffect">
                                  <p:stCondLst>
                                    <p:cond delay="0"/>
                                  </p:stCondLst>
                                  <p:childTnLst>
                                    <p:set>
                                      <p:cBhvr>
                                        <p:cTn id="160" dur="1" fill="hold">
                                          <p:stCondLst>
                                            <p:cond delay="0"/>
                                          </p:stCondLst>
                                        </p:cTn>
                                        <p:tgtEl>
                                          <p:spTgt spid="61"/>
                                        </p:tgtEl>
                                        <p:attrNameLst>
                                          <p:attrName>style.visibility</p:attrName>
                                        </p:attrNameLst>
                                      </p:cBhvr>
                                      <p:to>
                                        <p:strVal val="visible"/>
                                      </p:to>
                                    </p:set>
                                    <p:anim calcmode="lin" valueType="num">
                                      <p:cBhvr additive="base">
                                        <p:cTn id="161" dur="500" fill="hold"/>
                                        <p:tgtEl>
                                          <p:spTgt spid="61"/>
                                        </p:tgtEl>
                                        <p:attrNameLst>
                                          <p:attrName>ppt_x</p:attrName>
                                        </p:attrNameLst>
                                      </p:cBhvr>
                                      <p:tavLst>
                                        <p:tav tm="0">
                                          <p:val>
                                            <p:strVal val="#ppt_x"/>
                                          </p:val>
                                        </p:tav>
                                        <p:tav tm="100000">
                                          <p:val>
                                            <p:strVal val="#ppt_x"/>
                                          </p:val>
                                        </p:tav>
                                      </p:tavLst>
                                    </p:anim>
                                    <p:anim calcmode="lin" valueType="num">
                                      <p:cBhvr additive="base">
                                        <p:cTn id="162"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42" presetClass="entr" presetSubtype="0" fill="hold" grpId="0" nodeType="clickEffect">
                                  <p:stCondLst>
                                    <p:cond delay="0"/>
                                  </p:stCondLst>
                                  <p:childTnLst>
                                    <p:set>
                                      <p:cBhvr>
                                        <p:cTn id="166" dur="1" fill="hold">
                                          <p:stCondLst>
                                            <p:cond delay="0"/>
                                          </p:stCondLst>
                                        </p:cTn>
                                        <p:tgtEl>
                                          <p:spTgt spid="4"/>
                                        </p:tgtEl>
                                        <p:attrNameLst>
                                          <p:attrName>style.visibility</p:attrName>
                                        </p:attrNameLst>
                                      </p:cBhvr>
                                      <p:to>
                                        <p:strVal val="visible"/>
                                      </p:to>
                                    </p:set>
                                    <p:animEffect transition="in" filter="fade">
                                      <p:cBhvr>
                                        <p:cTn id="167" dur="1000"/>
                                        <p:tgtEl>
                                          <p:spTgt spid="4"/>
                                        </p:tgtEl>
                                      </p:cBhvr>
                                    </p:animEffect>
                                    <p:anim calcmode="lin" valueType="num">
                                      <p:cBhvr>
                                        <p:cTn id="168" dur="1000" fill="hold"/>
                                        <p:tgtEl>
                                          <p:spTgt spid="4"/>
                                        </p:tgtEl>
                                        <p:attrNameLst>
                                          <p:attrName>ppt_x</p:attrName>
                                        </p:attrNameLst>
                                      </p:cBhvr>
                                      <p:tavLst>
                                        <p:tav tm="0">
                                          <p:val>
                                            <p:strVal val="#ppt_x"/>
                                          </p:val>
                                        </p:tav>
                                        <p:tav tm="100000">
                                          <p:val>
                                            <p:strVal val="#ppt_x"/>
                                          </p:val>
                                        </p:tav>
                                      </p:tavLst>
                                    </p:anim>
                                    <p:anim calcmode="lin" valueType="num">
                                      <p:cBhvr>
                                        <p:cTn id="16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42" presetClass="entr" presetSubtype="0" fill="hold" grpId="0" nodeType="clickEffect">
                                  <p:stCondLst>
                                    <p:cond delay="0"/>
                                  </p:stCondLst>
                                  <p:childTnLst>
                                    <p:set>
                                      <p:cBhvr>
                                        <p:cTn id="173" dur="1" fill="hold">
                                          <p:stCondLst>
                                            <p:cond delay="0"/>
                                          </p:stCondLst>
                                        </p:cTn>
                                        <p:tgtEl>
                                          <p:spTgt spid="6"/>
                                        </p:tgtEl>
                                        <p:attrNameLst>
                                          <p:attrName>style.visibility</p:attrName>
                                        </p:attrNameLst>
                                      </p:cBhvr>
                                      <p:to>
                                        <p:strVal val="visible"/>
                                      </p:to>
                                    </p:set>
                                    <p:animEffect transition="in" filter="fade">
                                      <p:cBhvr>
                                        <p:cTn id="174" dur="1000"/>
                                        <p:tgtEl>
                                          <p:spTgt spid="6"/>
                                        </p:tgtEl>
                                      </p:cBhvr>
                                    </p:animEffect>
                                    <p:anim calcmode="lin" valueType="num">
                                      <p:cBhvr>
                                        <p:cTn id="175" dur="1000" fill="hold"/>
                                        <p:tgtEl>
                                          <p:spTgt spid="6"/>
                                        </p:tgtEl>
                                        <p:attrNameLst>
                                          <p:attrName>ppt_x</p:attrName>
                                        </p:attrNameLst>
                                      </p:cBhvr>
                                      <p:tavLst>
                                        <p:tav tm="0">
                                          <p:val>
                                            <p:strVal val="#ppt_x"/>
                                          </p:val>
                                        </p:tav>
                                        <p:tav tm="100000">
                                          <p:val>
                                            <p:strVal val="#ppt_x"/>
                                          </p:val>
                                        </p:tav>
                                      </p:tavLst>
                                    </p:anim>
                                    <p:anim calcmode="lin" valueType="num">
                                      <p:cBhvr>
                                        <p:cTn id="17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42" presetClass="entr" presetSubtype="0" fill="hold" grpId="0" nodeType="clickEffect">
                                  <p:stCondLst>
                                    <p:cond delay="0"/>
                                  </p:stCondLst>
                                  <p:childTnLst>
                                    <p:set>
                                      <p:cBhvr>
                                        <p:cTn id="180" dur="1" fill="hold">
                                          <p:stCondLst>
                                            <p:cond delay="0"/>
                                          </p:stCondLst>
                                        </p:cTn>
                                        <p:tgtEl>
                                          <p:spTgt spid="11"/>
                                        </p:tgtEl>
                                        <p:attrNameLst>
                                          <p:attrName>style.visibility</p:attrName>
                                        </p:attrNameLst>
                                      </p:cBhvr>
                                      <p:to>
                                        <p:strVal val="visible"/>
                                      </p:to>
                                    </p:set>
                                    <p:animEffect transition="in" filter="fade">
                                      <p:cBhvr>
                                        <p:cTn id="181" dur="1000"/>
                                        <p:tgtEl>
                                          <p:spTgt spid="11"/>
                                        </p:tgtEl>
                                      </p:cBhvr>
                                    </p:animEffect>
                                    <p:anim calcmode="lin" valueType="num">
                                      <p:cBhvr>
                                        <p:cTn id="182" dur="1000" fill="hold"/>
                                        <p:tgtEl>
                                          <p:spTgt spid="11"/>
                                        </p:tgtEl>
                                        <p:attrNameLst>
                                          <p:attrName>ppt_x</p:attrName>
                                        </p:attrNameLst>
                                      </p:cBhvr>
                                      <p:tavLst>
                                        <p:tav tm="0">
                                          <p:val>
                                            <p:strVal val="#ppt_x"/>
                                          </p:val>
                                        </p:tav>
                                        <p:tav tm="100000">
                                          <p:val>
                                            <p:strVal val="#ppt_x"/>
                                          </p:val>
                                        </p:tav>
                                      </p:tavLst>
                                    </p:anim>
                                    <p:anim calcmode="lin" valueType="num">
                                      <p:cBhvr>
                                        <p:cTn id="18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42" presetClass="entr" presetSubtype="0" fill="hold" grpId="0" nodeType="clickEffect">
                                  <p:stCondLst>
                                    <p:cond delay="0"/>
                                  </p:stCondLst>
                                  <p:childTnLst>
                                    <p:set>
                                      <p:cBhvr>
                                        <p:cTn id="187" dur="1" fill="hold">
                                          <p:stCondLst>
                                            <p:cond delay="0"/>
                                          </p:stCondLst>
                                        </p:cTn>
                                        <p:tgtEl>
                                          <p:spTgt spid="12"/>
                                        </p:tgtEl>
                                        <p:attrNameLst>
                                          <p:attrName>style.visibility</p:attrName>
                                        </p:attrNameLst>
                                      </p:cBhvr>
                                      <p:to>
                                        <p:strVal val="visible"/>
                                      </p:to>
                                    </p:set>
                                    <p:animEffect transition="in" filter="fade">
                                      <p:cBhvr>
                                        <p:cTn id="188" dur="1000"/>
                                        <p:tgtEl>
                                          <p:spTgt spid="12"/>
                                        </p:tgtEl>
                                      </p:cBhvr>
                                    </p:animEffect>
                                    <p:anim calcmode="lin" valueType="num">
                                      <p:cBhvr>
                                        <p:cTn id="189" dur="1000" fill="hold"/>
                                        <p:tgtEl>
                                          <p:spTgt spid="12"/>
                                        </p:tgtEl>
                                        <p:attrNameLst>
                                          <p:attrName>ppt_x</p:attrName>
                                        </p:attrNameLst>
                                      </p:cBhvr>
                                      <p:tavLst>
                                        <p:tav tm="0">
                                          <p:val>
                                            <p:strVal val="#ppt_x"/>
                                          </p:val>
                                        </p:tav>
                                        <p:tav tm="100000">
                                          <p:val>
                                            <p:strVal val="#ppt_x"/>
                                          </p:val>
                                        </p:tav>
                                      </p:tavLst>
                                    </p:anim>
                                    <p:anim calcmode="lin" valueType="num">
                                      <p:cBhvr>
                                        <p:cTn id="19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91" fill="hold">
                      <p:stCondLst>
                        <p:cond delay="indefinite"/>
                      </p:stCondLst>
                      <p:childTnLst>
                        <p:par>
                          <p:cTn id="192" fill="hold">
                            <p:stCondLst>
                              <p:cond delay="0"/>
                            </p:stCondLst>
                            <p:childTnLst>
                              <p:par>
                                <p:cTn id="193" presetID="42" presetClass="entr" presetSubtype="0" fill="hold" nodeType="clickEffect">
                                  <p:stCondLst>
                                    <p:cond delay="0"/>
                                  </p:stCondLst>
                                  <p:childTnLst>
                                    <p:set>
                                      <p:cBhvr>
                                        <p:cTn id="194" dur="1" fill="hold">
                                          <p:stCondLst>
                                            <p:cond delay="0"/>
                                          </p:stCondLst>
                                        </p:cTn>
                                        <p:tgtEl>
                                          <p:spTgt spid="14"/>
                                        </p:tgtEl>
                                        <p:attrNameLst>
                                          <p:attrName>style.visibility</p:attrName>
                                        </p:attrNameLst>
                                      </p:cBhvr>
                                      <p:to>
                                        <p:strVal val="visible"/>
                                      </p:to>
                                    </p:set>
                                    <p:animEffect transition="in" filter="fade">
                                      <p:cBhvr>
                                        <p:cTn id="195" dur="1000"/>
                                        <p:tgtEl>
                                          <p:spTgt spid="14"/>
                                        </p:tgtEl>
                                      </p:cBhvr>
                                    </p:animEffect>
                                    <p:anim calcmode="lin" valueType="num">
                                      <p:cBhvr>
                                        <p:cTn id="196" dur="1000" fill="hold"/>
                                        <p:tgtEl>
                                          <p:spTgt spid="14"/>
                                        </p:tgtEl>
                                        <p:attrNameLst>
                                          <p:attrName>ppt_x</p:attrName>
                                        </p:attrNameLst>
                                      </p:cBhvr>
                                      <p:tavLst>
                                        <p:tav tm="0">
                                          <p:val>
                                            <p:strVal val="#ppt_x"/>
                                          </p:val>
                                        </p:tav>
                                        <p:tav tm="100000">
                                          <p:val>
                                            <p:strVal val="#ppt_x"/>
                                          </p:val>
                                        </p:tav>
                                      </p:tavLst>
                                    </p:anim>
                                    <p:anim calcmode="lin" valueType="num">
                                      <p:cBhvr>
                                        <p:cTn id="19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42" presetClass="entr" presetSubtype="0" fill="hold" nodeType="clickEffect">
                                  <p:stCondLst>
                                    <p:cond delay="0"/>
                                  </p:stCondLst>
                                  <p:childTnLst>
                                    <p:set>
                                      <p:cBhvr>
                                        <p:cTn id="201" dur="1" fill="hold">
                                          <p:stCondLst>
                                            <p:cond delay="0"/>
                                          </p:stCondLst>
                                        </p:cTn>
                                        <p:tgtEl>
                                          <p:spTgt spid="17"/>
                                        </p:tgtEl>
                                        <p:attrNameLst>
                                          <p:attrName>style.visibility</p:attrName>
                                        </p:attrNameLst>
                                      </p:cBhvr>
                                      <p:to>
                                        <p:strVal val="visible"/>
                                      </p:to>
                                    </p:set>
                                    <p:animEffect transition="in" filter="fade">
                                      <p:cBhvr>
                                        <p:cTn id="202" dur="1000"/>
                                        <p:tgtEl>
                                          <p:spTgt spid="17"/>
                                        </p:tgtEl>
                                      </p:cBhvr>
                                    </p:animEffect>
                                    <p:anim calcmode="lin" valueType="num">
                                      <p:cBhvr>
                                        <p:cTn id="203" dur="1000" fill="hold"/>
                                        <p:tgtEl>
                                          <p:spTgt spid="17"/>
                                        </p:tgtEl>
                                        <p:attrNameLst>
                                          <p:attrName>ppt_x</p:attrName>
                                        </p:attrNameLst>
                                      </p:cBhvr>
                                      <p:tavLst>
                                        <p:tav tm="0">
                                          <p:val>
                                            <p:strVal val="#ppt_x"/>
                                          </p:val>
                                        </p:tav>
                                        <p:tav tm="100000">
                                          <p:val>
                                            <p:strVal val="#ppt_x"/>
                                          </p:val>
                                        </p:tav>
                                      </p:tavLst>
                                    </p:anim>
                                    <p:anim calcmode="lin" valueType="num">
                                      <p:cBhvr>
                                        <p:cTn id="20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animBg="1"/>
      <p:bldP spid="32" grpId="0" animBg="1"/>
      <p:bldP spid="33" grpId="0" animBg="1"/>
      <p:bldP spid="34" grpId="0" animBg="1"/>
      <p:bldP spid="47" grpId="0" animBg="1"/>
      <p:bldP spid="48" grpId="0" animBg="1"/>
      <p:bldP spid="56" grpId="0" animBg="1"/>
      <p:bldP spid="59" grpId="0" animBg="1"/>
      <p:bldP spid="60" grpId="0"/>
      <p:bldP spid="61" grpId="0"/>
      <p:bldP spid="4" grpId="0" animBg="1"/>
      <p:bldP spid="6" grpId="0" animBg="1"/>
      <p:bldP spid="11" grpId="0" animBg="1"/>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086" y="1874414"/>
            <a:ext cx="4191253" cy="3786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Belirtme Çizgisi 3"/>
          <p:cNvSpPr/>
          <p:nvPr/>
        </p:nvSpPr>
        <p:spPr>
          <a:xfrm>
            <a:off x="0" y="43418"/>
            <a:ext cx="3779912" cy="1657390"/>
          </a:xfrm>
          <a:prstGeom prst="wedgeRectCallout">
            <a:avLst>
              <a:gd name="adj1" fmla="val 11106"/>
              <a:gd name="adj2" fmla="val 69429"/>
            </a:avLst>
          </a:prstGeom>
          <a:solidFill>
            <a:srgbClr val="FFFF00">
              <a:alpha val="4902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Silindir prizmanın tabana dik olan 1 tane simetri ekseni vardır.</a:t>
            </a:r>
          </a:p>
          <a:p>
            <a:pPr algn="ctr"/>
            <a:r>
              <a:rPr lang="tr-TR" sz="2000" b="1" dirty="0" smtClean="0">
                <a:solidFill>
                  <a:srgbClr val="FF0000"/>
                </a:solidFill>
              </a:rPr>
              <a:t>Silindir prizmanın tabanı daire olduğundan silindir her açıdaki dönmede kendisi gibi olur.</a:t>
            </a:r>
          </a:p>
        </p:txBody>
      </p:sp>
      <p:sp>
        <p:nvSpPr>
          <p:cNvPr id="6" name="Dikdörtgen Belirtme Çizgisi 5"/>
          <p:cNvSpPr/>
          <p:nvPr/>
        </p:nvSpPr>
        <p:spPr>
          <a:xfrm>
            <a:off x="5221176" y="46772"/>
            <a:ext cx="3773524" cy="2597692"/>
          </a:xfrm>
          <a:prstGeom prst="wedgeRectCallout">
            <a:avLst>
              <a:gd name="adj1" fmla="val -105419"/>
              <a:gd name="adj2" fmla="val 30421"/>
            </a:avLst>
          </a:prstGeom>
          <a:solidFill>
            <a:srgbClr val="FFFF00">
              <a:alpha val="4902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Tabana dik olan simetri ekseninden geçen  sonsuz tane simetri düzlemi vardır. Bu düzlemlerin hepsi birer dikdörtgendir. Özel durumlarda Silindirin taban çapı ile Silindirin yüksekliği eşit olursa simetri düzlemi karede olabilir.</a:t>
            </a:r>
            <a:endParaRPr lang="tr-TR" sz="2000" b="1" dirty="0">
              <a:solidFill>
                <a:srgbClr val="FF0000"/>
              </a:solidFill>
            </a:endParaRPr>
          </a:p>
        </p:txBody>
      </p:sp>
      <p:sp>
        <p:nvSpPr>
          <p:cNvPr id="7" name="Dikdörtgen Belirtme Çizgisi 6"/>
          <p:cNvSpPr/>
          <p:nvPr/>
        </p:nvSpPr>
        <p:spPr>
          <a:xfrm>
            <a:off x="5195518" y="4257829"/>
            <a:ext cx="3799181" cy="1403419"/>
          </a:xfrm>
          <a:prstGeom prst="wedgeRectCallout">
            <a:avLst>
              <a:gd name="adj1" fmla="val -101271"/>
              <a:gd name="adj2" fmla="val -30408"/>
            </a:avLst>
          </a:prstGeom>
          <a:solidFill>
            <a:srgbClr val="FFFF00">
              <a:alpha val="4902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Şilindir prizmanın tabana paralel olan arakesit düzlemi bir dairedir. Bu dairenin merkezinden geçen sonsuz tane simetri ekseni vardır.</a:t>
            </a:r>
            <a:endParaRPr lang="tr-TR" sz="2000" b="1" dirty="0">
              <a:solidFill>
                <a:srgbClr val="FF0000"/>
              </a:solidFill>
            </a:endParaRPr>
          </a:p>
        </p:txBody>
      </p:sp>
      <p:sp>
        <p:nvSpPr>
          <p:cNvPr id="8" name="Dikdörtgen Belirtme Çizgisi 7"/>
          <p:cNvSpPr/>
          <p:nvPr/>
        </p:nvSpPr>
        <p:spPr>
          <a:xfrm>
            <a:off x="5116612" y="2805976"/>
            <a:ext cx="3773524" cy="1285891"/>
          </a:xfrm>
          <a:prstGeom prst="wedgeRectCallout">
            <a:avLst>
              <a:gd name="adj1" fmla="val -99454"/>
              <a:gd name="adj2" fmla="val 17526"/>
            </a:avLst>
          </a:prstGeom>
          <a:solidFill>
            <a:srgbClr val="FFFF00">
              <a:alpha val="4902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Silindirin tabana paralel olan bir tane simetri düzlemi vardır. Bu düzlemde bir dairedir.</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761" y="5549563"/>
            <a:ext cx="1179387" cy="1252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8368" y="5307396"/>
            <a:ext cx="1968289" cy="1494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etin kutusu 1"/>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
        <p:nvSpPr>
          <p:cNvPr id="3" name="Metin kutusu 2"/>
          <p:cNvSpPr txBox="1"/>
          <p:nvPr/>
        </p:nvSpPr>
        <p:spPr>
          <a:xfrm>
            <a:off x="1324225" y="5776294"/>
            <a:ext cx="1971117" cy="646331"/>
          </a:xfrm>
          <a:prstGeom prst="rect">
            <a:avLst/>
          </a:prstGeom>
          <a:noFill/>
        </p:spPr>
        <p:txBody>
          <a:bodyPr wrap="none" rtlCol="0">
            <a:spAutoFit/>
          </a:bodyPr>
          <a:lstStyle/>
          <a:p>
            <a:r>
              <a:rPr lang="tr-TR" b="1" dirty="0" smtClean="0">
                <a:solidFill>
                  <a:schemeClr val="tx2"/>
                </a:solidFill>
              </a:rPr>
              <a:t>    PİRİ MEHMET </a:t>
            </a:r>
          </a:p>
          <a:p>
            <a:r>
              <a:rPr lang="tr-TR" b="1" dirty="0" smtClean="0">
                <a:solidFill>
                  <a:schemeClr val="tx2"/>
                </a:solidFill>
              </a:rPr>
              <a:t> PAŞA ORTAOKULU</a:t>
            </a:r>
            <a:endParaRPr lang="tr-TR" b="1" dirty="0">
              <a:solidFill>
                <a:schemeClr val="tx2"/>
              </a:solidFill>
            </a:endParaRPr>
          </a:p>
        </p:txBody>
      </p:sp>
    </p:spTree>
    <p:extLst>
      <p:ext uri="{BB962C8B-B14F-4D97-AF65-F5344CB8AC3E}">
        <p14:creationId xmlns:p14="http://schemas.microsoft.com/office/powerpoint/2010/main" val="306769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26"/>
                                        </p:tgtEl>
                                        <p:attrNameLst>
                                          <p:attrName>style.visibility</p:attrName>
                                        </p:attrNameLst>
                                      </p:cBhvr>
                                      <p:to>
                                        <p:strVal val="visible"/>
                                      </p:to>
                                    </p:set>
                                    <p:animEffect transition="in" filter="fade">
                                      <p:cBhvr>
                                        <p:cTn id="49" dur="1000"/>
                                        <p:tgtEl>
                                          <p:spTgt spid="1026"/>
                                        </p:tgtEl>
                                      </p:cBhvr>
                                    </p:animEffect>
                                    <p:anim calcmode="lin" valueType="num">
                                      <p:cBhvr>
                                        <p:cTn id="50" dur="1000" fill="hold"/>
                                        <p:tgtEl>
                                          <p:spTgt spid="1026"/>
                                        </p:tgtEl>
                                        <p:attrNameLst>
                                          <p:attrName>ppt_x</p:attrName>
                                        </p:attrNameLst>
                                      </p:cBhvr>
                                      <p:tavLst>
                                        <p:tav tm="0">
                                          <p:val>
                                            <p:strVal val="#ppt_x"/>
                                          </p:val>
                                        </p:tav>
                                        <p:tav tm="100000">
                                          <p:val>
                                            <p:strVal val="#ppt_x"/>
                                          </p:val>
                                        </p:tav>
                                      </p:tavLst>
                                    </p:anim>
                                    <p:anim calcmode="lin" valueType="num">
                                      <p:cBhvr>
                                        <p:cTn id="5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981962" y="332656"/>
            <a:ext cx="5152372" cy="2862322"/>
          </a:xfrm>
          <a:prstGeom prst="rect">
            <a:avLst/>
          </a:prstGeom>
          <a:solidFill>
            <a:srgbClr val="FFCCFF">
              <a:alpha val="30196"/>
            </a:srgbClr>
          </a:solidFill>
          <a:ln>
            <a:solidFill>
              <a:srgbClr val="FF0000"/>
            </a:solidFill>
          </a:ln>
        </p:spPr>
        <p:txBody>
          <a:bodyPr wrap="none" rtlCol="0">
            <a:spAutoFit/>
          </a:bodyPr>
          <a:lstStyle/>
          <a:p>
            <a:pPr algn="ctr"/>
            <a:r>
              <a:rPr lang="tr-TR" sz="6000" b="1" dirty="0" smtClean="0">
                <a:solidFill>
                  <a:srgbClr val="FF0000"/>
                </a:solidFill>
              </a:rPr>
              <a:t> PİRAMİTLERİN </a:t>
            </a:r>
          </a:p>
          <a:p>
            <a:pPr algn="ctr"/>
            <a:r>
              <a:rPr lang="tr-TR" sz="6000" b="1" dirty="0" smtClean="0">
                <a:solidFill>
                  <a:srgbClr val="FF0000"/>
                </a:solidFill>
              </a:rPr>
              <a:t>SİMETRİ </a:t>
            </a:r>
          </a:p>
          <a:p>
            <a:pPr algn="ctr"/>
            <a:r>
              <a:rPr lang="tr-TR" sz="6000" b="1" dirty="0" smtClean="0">
                <a:solidFill>
                  <a:srgbClr val="FF0000"/>
                </a:solidFill>
              </a:rPr>
              <a:t>EKSENLERİ</a:t>
            </a:r>
            <a:endParaRPr lang="tr-TR" sz="6000" b="1" dirty="0">
              <a:solidFill>
                <a:srgbClr val="FF0000"/>
              </a:solidFill>
            </a:endParaRPr>
          </a:p>
        </p:txBody>
      </p:sp>
      <p:sp>
        <p:nvSpPr>
          <p:cNvPr id="3" name="Dikdörtgen 2"/>
          <p:cNvSpPr/>
          <p:nvPr/>
        </p:nvSpPr>
        <p:spPr>
          <a:xfrm>
            <a:off x="88141" y="3645024"/>
            <a:ext cx="8942292" cy="2862322"/>
          </a:xfrm>
          <a:prstGeom prst="rect">
            <a:avLst/>
          </a:prstGeom>
          <a:solidFill>
            <a:srgbClr val="FFCCFF">
              <a:alpha val="50196"/>
            </a:srgbClr>
          </a:solidFill>
          <a:ln>
            <a:solidFill>
              <a:srgbClr val="FF0000"/>
            </a:solidFill>
          </a:ln>
        </p:spPr>
        <p:txBody>
          <a:bodyPr wrap="square">
            <a:spAutoFit/>
          </a:bodyPr>
          <a:lstStyle/>
          <a:p>
            <a:r>
              <a:rPr lang="tr-TR" sz="2000" b="1" dirty="0" smtClean="0">
                <a:solidFill>
                  <a:srgbClr val="FF0000"/>
                </a:solidFill>
              </a:rPr>
              <a:t>PİRAMİTLERİN SİMETRİ EKSENLERİ VE SİMETRİ DÜZLEMLERİ:</a:t>
            </a:r>
          </a:p>
          <a:p>
            <a:r>
              <a:rPr lang="tr-TR" sz="2000" b="1" dirty="0" smtClean="0">
                <a:solidFill>
                  <a:srgbClr val="FF0000"/>
                </a:solidFill>
              </a:rPr>
              <a:t>       	</a:t>
            </a:r>
            <a:r>
              <a:rPr lang="tr-TR" sz="2000" b="1" dirty="0" smtClean="0"/>
              <a:t>Eşkenar üçgen piramidin tabana dik 1 tane simetri ekseni, tabana dik 3 tanede simetri düzlemi vardır.</a:t>
            </a:r>
          </a:p>
          <a:p>
            <a:r>
              <a:rPr lang="tr-TR" sz="2000" b="1" dirty="0" smtClean="0"/>
              <a:t>	Kare piramidin tabana dik 1 tane simetri ekseni, tabana dik 4 tane simetri düzlemi vardır.</a:t>
            </a:r>
          </a:p>
          <a:p>
            <a:r>
              <a:rPr lang="tr-TR" sz="2000" b="1" dirty="0"/>
              <a:t>	</a:t>
            </a:r>
            <a:r>
              <a:rPr lang="tr-TR" sz="2000" b="1" dirty="0" smtClean="0"/>
              <a:t>Düzgün beşgen piramidin </a:t>
            </a:r>
            <a:r>
              <a:rPr lang="tr-TR" sz="2000" b="1" dirty="0"/>
              <a:t>tabana dik 1 tane simetri ekseni, tabana dik </a:t>
            </a:r>
            <a:r>
              <a:rPr lang="tr-TR" sz="2000" b="1" dirty="0" smtClean="0"/>
              <a:t>5 </a:t>
            </a:r>
            <a:r>
              <a:rPr lang="tr-TR" sz="2000" b="1" dirty="0"/>
              <a:t>tane simetri düzlemi vardır.</a:t>
            </a:r>
          </a:p>
          <a:p>
            <a:r>
              <a:rPr lang="tr-TR" sz="2000" b="1" dirty="0" smtClean="0"/>
              <a:t>	Düzgün altıgen </a:t>
            </a:r>
            <a:r>
              <a:rPr lang="tr-TR" sz="2000" b="1" dirty="0"/>
              <a:t>piramidin tabana dik 1 tane simetri ekseni, tabana dik </a:t>
            </a:r>
            <a:r>
              <a:rPr lang="tr-TR" sz="2000" b="1" dirty="0" smtClean="0"/>
              <a:t>6 </a:t>
            </a:r>
            <a:r>
              <a:rPr lang="tr-TR" sz="2000" b="1" dirty="0"/>
              <a:t>tane simetri düzlemi vardır</a:t>
            </a:r>
            <a:r>
              <a:rPr lang="tr-TR" sz="2000" b="1" dirty="0" smtClean="0"/>
              <a:t>.</a:t>
            </a:r>
            <a:endParaRPr lang="tr-TR" sz="2000" b="1" dirty="0"/>
          </a:p>
        </p:txBody>
      </p:sp>
    </p:spTree>
    <p:extLst>
      <p:ext uri="{BB962C8B-B14F-4D97-AF65-F5344CB8AC3E}">
        <p14:creationId xmlns:p14="http://schemas.microsoft.com/office/powerpoint/2010/main" val="137680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0506" y="692696"/>
            <a:ext cx="3706342" cy="5400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PİRAMİDİN</a:t>
            </a:r>
          </a:p>
          <a:p>
            <a:pPr algn="ctr"/>
            <a:r>
              <a:rPr lang="tr-TR" sz="2000" b="1" dirty="0" smtClean="0">
                <a:solidFill>
                  <a:srgbClr val="FF0000"/>
                </a:solidFill>
              </a:rPr>
              <a:t>SİMETRİ EKSENLERİ</a:t>
            </a:r>
          </a:p>
        </p:txBody>
      </p:sp>
      <p:sp>
        <p:nvSpPr>
          <p:cNvPr id="4" name="Dikdörtgen Belirtme Çizgisi 3"/>
          <p:cNvSpPr/>
          <p:nvPr/>
        </p:nvSpPr>
        <p:spPr>
          <a:xfrm>
            <a:off x="4788024" y="116632"/>
            <a:ext cx="4176465" cy="720080"/>
          </a:xfrm>
          <a:prstGeom prst="wedgeRectCallout">
            <a:avLst>
              <a:gd name="adj1" fmla="val -70835"/>
              <a:gd name="adj2" fmla="val 8138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piramidin , tabana dik olan 1  tane simetri ekseni vardır.</a:t>
            </a:r>
          </a:p>
        </p:txBody>
      </p:sp>
      <p:sp>
        <p:nvSpPr>
          <p:cNvPr id="5" name="Metin kutusu 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1550848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069" y="1785915"/>
            <a:ext cx="3521252" cy="4153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rbest Form 2"/>
          <p:cNvSpPr/>
          <p:nvPr/>
        </p:nvSpPr>
        <p:spPr>
          <a:xfrm>
            <a:off x="462432" y="1793309"/>
            <a:ext cx="1702676" cy="3657600"/>
          </a:xfrm>
          <a:custGeom>
            <a:avLst/>
            <a:gdLst>
              <a:gd name="connsiteX0" fmla="*/ 0 w 1702676"/>
              <a:gd name="connsiteY0" fmla="*/ 2948152 h 3657600"/>
              <a:gd name="connsiteX1" fmla="*/ 1198179 w 1702676"/>
              <a:gd name="connsiteY1" fmla="*/ 0 h 3657600"/>
              <a:gd name="connsiteX2" fmla="*/ 1702676 w 1702676"/>
              <a:gd name="connsiteY2" fmla="*/ 3657600 h 3657600"/>
              <a:gd name="connsiteX3" fmla="*/ 0 w 1702676"/>
              <a:gd name="connsiteY3" fmla="*/ 2948152 h 3657600"/>
            </a:gdLst>
            <a:ahLst/>
            <a:cxnLst>
              <a:cxn ang="0">
                <a:pos x="connsiteX0" y="connsiteY0"/>
              </a:cxn>
              <a:cxn ang="0">
                <a:pos x="connsiteX1" y="connsiteY1"/>
              </a:cxn>
              <a:cxn ang="0">
                <a:pos x="connsiteX2" y="connsiteY2"/>
              </a:cxn>
              <a:cxn ang="0">
                <a:pos x="connsiteX3" y="connsiteY3"/>
              </a:cxn>
            </a:cxnLst>
            <a:rect l="l" t="t" r="r" b="b"/>
            <a:pathLst>
              <a:path w="1702676" h="3657600">
                <a:moveTo>
                  <a:pt x="0" y="2948152"/>
                </a:moveTo>
                <a:lnTo>
                  <a:pt x="1198179" y="0"/>
                </a:lnTo>
                <a:lnTo>
                  <a:pt x="1702676" y="3657600"/>
                </a:lnTo>
                <a:lnTo>
                  <a:pt x="0" y="2948152"/>
                </a:lnTo>
                <a:close/>
              </a:path>
            </a:pathLst>
          </a:custGeom>
          <a:solidFill>
            <a:srgbClr val="FF0000">
              <a:alpha val="41961"/>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    </a:t>
            </a:r>
          </a:p>
          <a:p>
            <a:pPr algn="ctr"/>
            <a:endParaRPr lang="tr-TR" b="1" dirty="0">
              <a:solidFill>
                <a:schemeClr val="tx1"/>
              </a:solidFill>
            </a:endParaRPr>
          </a:p>
          <a:p>
            <a:pPr algn="ctr"/>
            <a:endParaRPr lang="tr-TR" b="1" dirty="0" smtClean="0">
              <a:solidFill>
                <a:schemeClr val="tx1"/>
              </a:solidFill>
            </a:endParaRPr>
          </a:p>
          <a:p>
            <a:pPr algn="ctr"/>
            <a:r>
              <a:rPr lang="tr-TR" b="1" dirty="0" smtClean="0">
                <a:solidFill>
                  <a:schemeClr val="tx1"/>
                </a:solidFill>
              </a:rPr>
              <a:t> Simetri    Düzlemi 1</a:t>
            </a:r>
            <a:endParaRPr lang="tr-TR" b="1" dirty="0">
              <a:solidFill>
                <a:schemeClr val="tx1"/>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2144110"/>
            <a:ext cx="3521252" cy="4153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5202621" y="2207172"/>
            <a:ext cx="3247696" cy="3310759"/>
          </a:xfrm>
          <a:custGeom>
            <a:avLst/>
            <a:gdLst>
              <a:gd name="connsiteX0" fmla="*/ 3247696 w 3247696"/>
              <a:gd name="connsiteY0" fmla="*/ 3168869 h 3310759"/>
              <a:gd name="connsiteX1" fmla="*/ 1119351 w 3247696"/>
              <a:gd name="connsiteY1" fmla="*/ 0 h 3310759"/>
              <a:gd name="connsiteX2" fmla="*/ 0 w 3247696"/>
              <a:gd name="connsiteY2" fmla="*/ 3310759 h 3310759"/>
              <a:gd name="connsiteX3" fmla="*/ 3247696 w 3247696"/>
              <a:gd name="connsiteY3" fmla="*/ 3168869 h 3310759"/>
            </a:gdLst>
            <a:ahLst/>
            <a:cxnLst>
              <a:cxn ang="0">
                <a:pos x="connsiteX0" y="connsiteY0"/>
              </a:cxn>
              <a:cxn ang="0">
                <a:pos x="connsiteX1" y="connsiteY1"/>
              </a:cxn>
              <a:cxn ang="0">
                <a:pos x="connsiteX2" y="connsiteY2"/>
              </a:cxn>
              <a:cxn ang="0">
                <a:pos x="connsiteX3" y="connsiteY3"/>
              </a:cxn>
            </a:cxnLst>
            <a:rect l="l" t="t" r="r" b="b"/>
            <a:pathLst>
              <a:path w="3247696" h="3310759">
                <a:moveTo>
                  <a:pt x="3247696" y="3168869"/>
                </a:moveTo>
                <a:lnTo>
                  <a:pt x="1119351" y="0"/>
                </a:lnTo>
                <a:lnTo>
                  <a:pt x="0" y="3310759"/>
                </a:lnTo>
                <a:lnTo>
                  <a:pt x="3247696" y="3168869"/>
                </a:lnTo>
                <a:close/>
              </a:path>
            </a:pathLst>
          </a:custGeom>
          <a:solidFill>
            <a:srgbClr val="FFFF00">
              <a:alpha val="6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chemeClr val="tx1"/>
              </a:solidFill>
            </a:endParaRPr>
          </a:p>
          <a:p>
            <a:pPr algn="ctr"/>
            <a:endParaRPr lang="tr-TR" b="1" dirty="0" smtClean="0">
              <a:solidFill>
                <a:schemeClr val="tx1"/>
              </a:solidFill>
            </a:endParaRPr>
          </a:p>
          <a:p>
            <a:r>
              <a:rPr lang="tr-TR" b="1" dirty="0">
                <a:solidFill>
                  <a:schemeClr val="tx1"/>
                </a:solidFill>
              </a:rPr>
              <a:t> </a:t>
            </a:r>
            <a:r>
              <a:rPr lang="tr-TR" b="1" dirty="0" smtClean="0">
                <a:solidFill>
                  <a:schemeClr val="tx1"/>
                </a:solidFill>
              </a:rPr>
              <a:t>               Simetri </a:t>
            </a:r>
          </a:p>
          <a:p>
            <a:r>
              <a:rPr lang="tr-TR" b="1" dirty="0">
                <a:solidFill>
                  <a:schemeClr val="tx1"/>
                </a:solidFill>
              </a:rPr>
              <a:t> </a:t>
            </a:r>
            <a:r>
              <a:rPr lang="tr-TR" b="1" dirty="0" smtClean="0">
                <a:solidFill>
                  <a:schemeClr val="tx1"/>
                </a:solidFill>
              </a:rPr>
              <a:t>              Düzlemi 2</a:t>
            </a:r>
            <a:endParaRPr lang="tr-TR" b="1" dirty="0">
              <a:solidFill>
                <a:schemeClr val="tx1"/>
              </a:solidFill>
            </a:endParaRPr>
          </a:p>
          <a:p>
            <a:pPr algn="ctr"/>
            <a:endParaRPr lang="tr-TR" dirty="0"/>
          </a:p>
        </p:txBody>
      </p:sp>
      <p:sp>
        <p:nvSpPr>
          <p:cNvPr id="7"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4"/>
              </a:rPr>
              <a:t>omeraskerden@hotmail.com.tr</a:t>
            </a:r>
            <a:endParaRPr lang="tr-TR"/>
          </a:p>
        </p:txBody>
      </p:sp>
      <p:sp>
        <p:nvSpPr>
          <p:cNvPr id="8" name="AutoShape 11"/>
          <p:cNvSpPr>
            <a:spLocks noChangeArrowheads="1"/>
          </p:cNvSpPr>
          <p:nvPr/>
        </p:nvSpPr>
        <p:spPr bwMode="auto">
          <a:xfrm>
            <a:off x="935646" y="5840182"/>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	Üçgen </a:t>
            </a:r>
            <a:r>
              <a:rPr lang="tr-TR" b="1" dirty="0"/>
              <a:t>piramit </a:t>
            </a:r>
            <a:r>
              <a:rPr lang="tr-TR" b="1" dirty="0" smtClean="0"/>
              <a:t>tabana dik  </a:t>
            </a:r>
            <a:r>
              <a:rPr lang="tr-TR" b="1" dirty="0"/>
              <a:t>bir düzlem ile kesildiğinde arakesit düzlemi bir </a:t>
            </a:r>
            <a:r>
              <a:rPr lang="tr-TR" b="1" dirty="0" smtClean="0"/>
              <a:t>ikizkenar üçgendir</a:t>
            </a:r>
            <a:r>
              <a:rPr lang="tr-TR" b="1" dirty="0"/>
              <a:t>.</a:t>
            </a:r>
          </a:p>
        </p:txBody>
      </p:sp>
      <p:sp>
        <p:nvSpPr>
          <p:cNvPr id="9" name="Dikdörtgen Belirtme Çizgisi 8"/>
          <p:cNvSpPr/>
          <p:nvPr/>
        </p:nvSpPr>
        <p:spPr>
          <a:xfrm>
            <a:off x="3326436" y="332656"/>
            <a:ext cx="2304256" cy="1296144"/>
          </a:xfrm>
          <a:prstGeom prst="wedgeRectCallout">
            <a:avLst>
              <a:gd name="adj1" fmla="val 16930"/>
              <a:gd name="adj2" fmla="val -643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PİRAMİTİN SİMETRİ DÜZLEMLERİ</a:t>
            </a:r>
            <a:endParaRPr lang="tr-TR" sz="2000" b="1" dirty="0">
              <a:solidFill>
                <a:srgbClr val="FF0000"/>
              </a:solidFill>
            </a:endParaRPr>
          </a:p>
        </p:txBody>
      </p:sp>
    </p:spTree>
    <p:extLst>
      <p:ext uri="{BB962C8B-B14F-4D97-AF65-F5344CB8AC3E}">
        <p14:creationId xmlns:p14="http://schemas.microsoft.com/office/powerpoint/2010/main" val="223529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439" y="512235"/>
            <a:ext cx="4090367"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819807" y="583324"/>
            <a:ext cx="1545021" cy="4682359"/>
          </a:xfrm>
          <a:custGeom>
            <a:avLst/>
            <a:gdLst>
              <a:gd name="connsiteX0" fmla="*/ 0 w 1545021"/>
              <a:gd name="connsiteY0" fmla="*/ 4682359 h 4682359"/>
              <a:gd name="connsiteX1" fmla="*/ 1182414 w 1545021"/>
              <a:gd name="connsiteY1" fmla="*/ 0 h 4682359"/>
              <a:gd name="connsiteX2" fmla="*/ 1545021 w 1545021"/>
              <a:gd name="connsiteY2" fmla="*/ 3547242 h 4682359"/>
              <a:gd name="connsiteX3" fmla="*/ 0 w 1545021"/>
              <a:gd name="connsiteY3" fmla="*/ 4682359 h 4682359"/>
            </a:gdLst>
            <a:ahLst/>
            <a:cxnLst>
              <a:cxn ang="0">
                <a:pos x="connsiteX0" y="connsiteY0"/>
              </a:cxn>
              <a:cxn ang="0">
                <a:pos x="connsiteX1" y="connsiteY1"/>
              </a:cxn>
              <a:cxn ang="0">
                <a:pos x="connsiteX2" y="connsiteY2"/>
              </a:cxn>
              <a:cxn ang="0">
                <a:pos x="connsiteX3" y="connsiteY3"/>
              </a:cxn>
            </a:cxnLst>
            <a:rect l="l" t="t" r="r" b="b"/>
            <a:pathLst>
              <a:path w="1545021" h="4682359">
                <a:moveTo>
                  <a:pt x="0" y="4682359"/>
                </a:moveTo>
                <a:lnTo>
                  <a:pt x="1182414" y="0"/>
                </a:lnTo>
                <a:lnTo>
                  <a:pt x="1545021" y="3547242"/>
                </a:lnTo>
                <a:lnTo>
                  <a:pt x="0" y="4682359"/>
                </a:lnTo>
                <a:close/>
              </a:path>
            </a:pathLst>
          </a:custGeom>
          <a:solidFill>
            <a:srgbClr val="FFCCFF">
              <a:alpha val="6117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        </a:t>
            </a:r>
          </a:p>
          <a:p>
            <a:endParaRPr lang="tr-TR" b="1" dirty="0">
              <a:solidFill>
                <a:schemeClr val="tx1"/>
              </a:solidFill>
            </a:endParaRPr>
          </a:p>
          <a:p>
            <a:endParaRPr lang="tr-TR" b="1" dirty="0" smtClean="0">
              <a:solidFill>
                <a:schemeClr val="tx1"/>
              </a:solidFill>
            </a:endParaRPr>
          </a:p>
          <a:p>
            <a:r>
              <a:rPr lang="tr-TR" b="1" dirty="0" smtClean="0">
                <a:solidFill>
                  <a:schemeClr val="tx1"/>
                </a:solidFill>
              </a:rPr>
              <a:t> </a:t>
            </a:r>
          </a:p>
          <a:p>
            <a:endParaRPr lang="tr-TR" b="1" dirty="0">
              <a:solidFill>
                <a:schemeClr val="tx1"/>
              </a:solidFill>
            </a:endParaRPr>
          </a:p>
          <a:p>
            <a:endParaRPr lang="tr-TR" b="1" dirty="0" smtClean="0">
              <a:solidFill>
                <a:schemeClr val="tx1"/>
              </a:solidFill>
            </a:endParaRPr>
          </a:p>
          <a:p>
            <a:endParaRPr lang="tr-TR" b="1" dirty="0">
              <a:solidFill>
                <a:schemeClr val="tx1"/>
              </a:solidFill>
            </a:endParaRPr>
          </a:p>
          <a:p>
            <a:r>
              <a:rPr lang="tr-TR" b="1" dirty="0" smtClean="0">
                <a:solidFill>
                  <a:schemeClr val="tx1"/>
                </a:solidFill>
              </a:rPr>
              <a:t>         Simetri</a:t>
            </a:r>
          </a:p>
          <a:p>
            <a:r>
              <a:rPr lang="tr-TR" b="1" dirty="0" smtClean="0">
                <a:solidFill>
                  <a:schemeClr val="tx1"/>
                </a:solidFill>
              </a:rPr>
              <a:t>        Düzlemi</a:t>
            </a:r>
          </a:p>
          <a:p>
            <a:pPr algn="ctr"/>
            <a:r>
              <a:rPr lang="tr-TR" sz="2000" b="1" dirty="0" smtClean="0">
                <a:solidFill>
                  <a:schemeClr val="tx1"/>
                </a:solidFill>
              </a:rPr>
              <a:t>3</a:t>
            </a:r>
            <a:endParaRPr lang="tr-TR" sz="2000" b="1" dirty="0">
              <a:solidFill>
                <a:schemeClr val="tx1"/>
              </a:solidFill>
            </a:endParaRPr>
          </a:p>
        </p:txBody>
      </p:sp>
      <p:sp>
        <p:nvSpPr>
          <p:cNvPr id="6"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8" name="AutoShape 11"/>
          <p:cNvSpPr>
            <a:spLocks noChangeArrowheads="1"/>
          </p:cNvSpPr>
          <p:nvPr/>
        </p:nvSpPr>
        <p:spPr bwMode="auto">
          <a:xfrm>
            <a:off x="4788024" y="5189008"/>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	Üçgen </a:t>
            </a:r>
            <a:r>
              <a:rPr lang="tr-TR" b="1" dirty="0"/>
              <a:t>piramit </a:t>
            </a:r>
            <a:r>
              <a:rPr lang="tr-TR" b="1" dirty="0" smtClean="0"/>
              <a:t>tabana dik  </a:t>
            </a:r>
            <a:r>
              <a:rPr lang="tr-TR" b="1" dirty="0"/>
              <a:t>bir düzlem ile kesildiğinde arakesit düzlemi bir </a:t>
            </a:r>
            <a:r>
              <a:rPr lang="tr-TR" b="1" dirty="0" smtClean="0"/>
              <a:t>ikizkenar üçgendir</a:t>
            </a:r>
            <a:r>
              <a:rPr lang="tr-TR" b="1" dirty="0"/>
              <a:t>.</a:t>
            </a:r>
          </a:p>
        </p:txBody>
      </p:sp>
      <p:sp>
        <p:nvSpPr>
          <p:cNvPr id="9" name="Dikdörtgen Belirtme Çizgisi 8"/>
          <p:cNvSpPr/>
          <p:nvPr/>
        </p:nvSpPr>
        <p:spPr>
          <a:xfrm>
            <a:off x="6084168" y="302881"/>
            <a:ext cx="2304256" cy="1296144"/>
          </a:xfrm>
          <a:prstGeom prst="wedgeRectCallout">
            <a:avLst>
              <a:gd name="adj1" fmla="val 16930"/>
              <a:gd name="adj2" fmla="val -643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EŞKENAR ÜÇGEN </a:t>
            </a:r>
          </a:p>
          <a:p>
            <a:pPr algn="ctr"/>
            <a:r>
              <a:rPr lang="tr-TR" sz="2000" b="1" dirty="0" smtClean="0">
                <a:solidFill>
                  <a:srgbClr val="FF0000"/>
                </a:solidFill>
              </a:rPr>
              <a:t>PİRAMİTİN SİMETRİ DÜZLEMLERİ</a:t>
            </a:r>
            <a:endParaRPr lang="tr-TR" sz="2000" b="1" dirty="0">
              <a:solidFill>
                <a:srgbClr val="FF0000"/>
              </a:solidFill>
            </a:endParaRPr>
          </a:p>
        </p:txBody>
      </p:sp>
    </p:spTree>
    <p:extLst>
      <p:ext uri="{BB962C8B-B14F-4D97-AF65-F5344CB8AC3E}">
        <p14:creationId xmlns:p14="http://schemas.microsoft.com/office/powerpoint/2010/main" val="104174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ppt_x</p:attrName>
                                        </p:attrNameLst>
                                      </p:cBhvr>
                                      <p:tavLst>
                                        <p:tav tm="0">
                                          <p:val>
                                            <p:strVal val="#ppt_x-.2"/>
                                          </p:val>
                                        </p:tav>
                                        <p:tav tm="100000">
                                          <p:val>
                                            <p:strVal val="#ppt_x"/>
                                          </p:val>
                                        </p:tav>
                                      </p:tavLst>
                                    </p:anim>
                                    <p:anim calcmode="lin" valueType="num">
                                      <p:cBhvr>
                                        <p:cTn id="2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620158"/>
            <a:ext cx="5089922" cy="5831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 PİRAMİDİN</a:t>
            </a:r>
          </a:p>
          <a:p>
            <a:pPr algn="ctr"/>
            <a:r>
              <a:rPr lang="tr-TR" sz="2000" b="1" dirty="0" smtClean="0">
                <a:solidFill>
                  <a:srgbClr val="FF0000"/>
                </a:solidFill>
              </a:rPr>
              <a:t>SİMETRİ EKSENLERİ</a:t>
            </a:r>
          </a:p>
        </p:txBody>
      </p:sp>
      <p:sp>
        <p:nvSpPr>
          <p:cNvPr id="4" name="Dikdörtgen Belirtme Çizgisi 3"/>
          <p:cNvSpPr/>
          <p:nvPr/>
        </p:nvSpPr>
        <p:spPr>
          <a:xfrm>
            <a:off x="4788024" y="116632"/>
            <a:ext cx="4176465" cy="720080"/>
          </a:xfrm>
          <a:prstGeom prst="wedgeRectCallout">
            <a:avLst>
              <a:gd name="adj1" fmla="val -63657"/>
              <a:gd name="adj2" fmla="val 5848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  piramidin , tabana dik olan 1  tane simetri ekseni vardır.</a:t>
            </a:r>
          </a:p>
        </p:txBody>
      </p:sp>
      <p:sp>
        <p:nvSpPr>
          <p:cNvPr id="5" name="Metin kutusu 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723000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616800" y="1255867"/>
            <a:ext cx="3592513" cy="2401887"/>
            <a:chOff x="1474" y="1395"/>
            <a:chExt cx="1958" cy="1309"/>
          </a:xfrm>
        </p:grpSpPr>
        <p:sp>
          <p:nvSpPr>
            <p:cNvPr id="3" name="Freeform 7"/>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 name="Freeform 8"/>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Freeform 9"/>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 name="Freeform 10"/>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 name="Freeform 11"/>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 name="Freeform 12"/>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3"/>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14"/>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1" name="Freeform 5"/>
          <p:cNvSpPr>
            <a:spLocks/>
          </p:cNvSpPr>
          <p:nvPr/>
        </p:nvSpPr>
        <p:spPr bwMode="auto">
          <a:xfrm>
            <a:off x="1529416" y="1259657"/>
            <a:ext cx="1604963" cy="2295525"/>
          </a:xfrm>
          <a:custGeom>
            <a:avLst/>
            <a:gdLst>
              <a:gd name="T0" fmla="*/ 0 w 1011"/>
              <a:gd name="T1" fmla="*/ 1446 h 1446"/>
              <a:gd name="T2" fmla="*/ 1011 w 1011"/>
              <a:gd name="T3" fmla="*/ 1008 h 1446"/>
              <a:gd name="T4" fmla="*/ 519 w 1011"/>
              <a:gd name="T5" fmla="*/ 0 h 1446"/>
              <a:gd name="T6" fmla="*/ 0 w 1011"/>
              <a:gd name="T7" fmla="*/ 1446 h 1446"/>
              <a:gd name="T8" fmla="*/ 0 60000 65536"/>
              <a:gd name="T9" fmla="*/ 0 60000 65536"/>
              <a:gd name="T10" fmla="*/ 0 60000 65536"/>
              <a:gd name="T11" fmla="*/ 0 60000 65536"/>
              <a:gd name="T12" fmla="*/ 0 w 1011"/>
              <a:gd name="T13" fmla="*/ 0 h 1446"/>
              <a:gd name="T14" fmla="*/ 1011 w 1011"/>
              <a:gd name="T15" fmla="*/ 1446 h 1446"/>
            </a:gdLst>
            <a:ahLst/>
            <a:cxnLst>
              <a:cxn ang="T8">
                <a:pos x="T0" y="T1"/>
              </a:cxn>
              <a:cxn ang="T9">
                <a:pos x="T2" y="T3"/>
              </a:cxn>
              <a:cxn ang="T10">
                <a:pos x="T4" y="T5"/>
              </a:cxn>
              <a:cxn ang="T11">
                <a:pos x="T6" y="T7"/>
              </a:cxn>
            </a:cxnLst>
            <a:rect l="T12" t="T13" r="T14" b="T15"/>
            <a:pathLst>
              <a:path w="1011" h="1446">
                <a:moveTo>
                  <a:pt x="0" y="1446"/>
                </a:moveTo>
                <a:lnTo>
                  <a:pt x="1011" y="1008"/>
                </a:lnTo>
                <a:lnTo>
                  <a:pt x="519" y="0"/>
                </a:lnTo>
                <a:lnTo>
                  <a:pt x="0" y="1446"/>
                </a:lnTo>
                <a:close/>
              </a:path>
            </a:pathLst>
          </a:custGeom>
          <a:solidFill>
            <a:srgbClr val="92D050">
              <a:alpha val="30196"/>
            </a:srgbClr>
          </a:solidFill>
          <a:ln w="3175">
            <a:solidFill>
              <a:srgbClr val="FF0000"/>
            </a:solidFill>
            <a:round/>
            <a:headEnd/>
            <a:tailEnd/>
          </a:ln>
        </p:spPr>
        <p:txBody>
          <a:bodyPr/>
          <a:lstStyle/>
          <a:p>
            <a:pPr algn="ctr"/>
            <a:endParaRPr lang="tr-TR" b="1" dirty="0" smtClean="0">
              <a:solidFill>
                <a:srgbClr val="FF0000"/>
              </a:solidFill>
            </a:endParaRPr>
          </a:p>
          <a:p>
            <a:pPr algn="ctr"/>
            <a:endParaRPr lang="tr-TR" b="1" dirty="0">
              <a:solidFill>
                <a:srgbClr val="FF0000"/>
              </a:solidFill>
            </a:endParaRPr>
          </a:p>
          <a:p>
            <a:pPr algn="ctr"/>
            <a:endParaRPr lang="tr-TR" b="1" dirty="0" smtClean="0">
              <a:solidFill>
                <a:srgbClr val="FF0000"/>
              </a:solidFill>
            </a:endParaRPr>
          </a:p>
          <a:p>
            <a:pPr algn="ctr"/>
            <a:r>
              <a:rPr lang="tr-TR" b="1" dirty="0" smtClean="0">
                <a:solidFill>
                  <a:srgbClr val="FF0000"/>
                </a:solidFill>
              </a:rPr>
              <a:t>   Simetri</a:t>
            </a:r>
          </a:p>
          <a:p>
            <a:pPr algn="ctr"/>
            <a:r>
              <a:rPr lang="tr-TR" b="1" dirty="0" smtClean="0">
                <a:solidFill>
                  <a:srgbClr val="FF0000"/>
                </a:solidFill>
              </a:rPr>
              <a:t>   Düzlemi</a:t>
            </a:r>
          </a:p>
          <a:p>
            <a:pPr algn="ctr"/>
            <a:r>
              <a:rPr lang="tr-TR" b="1" dirty="0">
                <a:solidFill>
                  <a:srgbClr val="FF0000"/>
                </a:solidFill>
              </a:rPr>
              <a:t>1</a:t>
            </a:r>
            <a:endParaRPr lang="en-US" b="1" dirty="0">
              <a:solidFill>
                <a:srgbClr val="FF0000"/>
              </a:solidFill>
            </a:endParaRPr>
          </a:p>
        </p:txBody>
      </p:sp>
      <p:grpSp>
        <p:nvGrpSpPr>
          <p:cNvPr id="12" name="Group 15"/>
          <p:cNvGrpSpPr>
            <a:grpSpLocks/>
          </p:cNvGrpSpPr>
          <p:nvPr/>
        </p:nvGrpSpPr>
        <p:grpSpPr bwMode="auto">
          <a:xfrm>
            <a:off x="5092651" y="1328542"/>
            <a:ext cx="3592513" cy="2401887"/>
            <a:chOff x="1474" y="1395"/>
            <a:chExt cx="1958" cy="1309"/>
          </a:xfrm>
        </p:grpSpPr>
        <p:sp>
          <p:nvSpPr>
            <p:cNvPr id="13" name="Freeform 16"/>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17"/>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8"/>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9"/>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20"/>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21"/>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22"/>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23"/>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 name="Freeform 3"/>
          <p:cNvSpPr>
            <a:spLocks/>
          </p:cNvSpPr>
          <p:nvPr/>
        </p:nvSpPr>
        <p:spPr bwMode="auto">
          <a:xfrm>
            <a:off x="628650" y="4025900"/>
            <a:ext cx="3543300" cy="2228850"/>
          </a:xfrm>
          <a:custGeom>
            <a:avLst/>
            <a:gdLst>
              <a:gd name="T0" fmla="*/ 0 w 2232"/>
              <a:gd name="T1" fmla="*/ 1404 h 1404"/>
              <a:gd name="T2" fmla="*/ 2232 w 2232"/>
              <a:gd name="T3" fmla="*/ 1068 h 1404"/>
              <a:gd name="T4" fmla="*/ 1096 w 2232"/>
              <a:gd name="T5" fmla="*/ 0 h 1404"/>
              <a:gd name="T6" fmla="*/ 0 w 2232"/>
              <a:gd name="T7" fmla="*/ 1404 h 1404"/>
              <a:gd name="T8" fmla="*/ 0 60000 65536"/>
              <a:gd name="T9" fmla="*/ 0 60000 65536"/>
              <a:gd name="T10" fmla="*/ 0 60000 65536"/>
              <a:gd name="T11" fmla="*/ 0 60000 65536"/>
              <a:gd name="T12" fmla="*/ 0 w 2232"/>
              <a:gd name="T13" fmla="*/ 0 h 1404"/>
              <a:gd name="T14" fmla="*/ 2232 w 2232"/>
              <a:gd name="T15" fmla="*/ 1404 h 1404"/>
            </a:gdLst>
            <a:ahLst/>
            <a:cxnLst>
              <a:cxn ang="T8">
                <a:pos x="T0" y="T1"/>
              </a:cxn>
              <a:cxn ang="T9">
                <a:pos x="T2" y="T3"/>
              </a:cxn>
              <a:cxn ang="T10">
                <a:pos x="T4" y="T5"/>
              </a:cxn>
              <a:cxn ang="T11">
                <a:pos x="T6" y="T7"/>
              </a:cxn>
            </a:cxnLst>
            <a:rect l="T12" t="T13" r="T14" b="T15"/>
            <a:pathLst>
              <a:path w="2232" h="1404">
                <a:moveTo>
                  <a:pt x="0" y="1404"/>
                </a:moveTo>
                <a:lnTo>
                  <a:pt x="2232" y="1068"/>
                </a:lnTo>
                <a:lnTo>
                  <a:pt x="1096" y="0"/>
                </a:lnTo>
                <a:lnTo>
                  <a:pt x="0" y="1404"/>
                </a:lnTo>
                <a:close/>
              </a:path>
            </a:pathLst>
          </a:custGeom>
          <a:solidFill>
            <a:srgbClr val="FFC000">
              <a:alpha val="30196"/>
            </a:srgbClr>
          </a:solidFill>
          <a:ln w="3175">
            <a:solidFill>
              <a:srgbClr val="FF0000"/>
            </a:solidFill>
            <a:round/>
            <a:headEnd/>
            <a:tailEnd/>
          </a:ln>
        </p:spPr>
        <p:txBody>
          <a:bodyPr/>
          <a:lstStyle/>
          <a:p>
            <a:pPr algn="ctr"/>
            <a:endParaRPr lang="tr-TR" dirty="0" smtClean="0"/>
          </a:p>
          <a:p>
            <a:pPr algn="ctr"/>
            <a:endParaRPr lang="tr-TR" dirty="0"/>
          </a:p>
          <a:p>
            <a:pPr algn="ctr"/>
            <a:endParaRPr lang="tr-TR" dirty="0" smtClean="0"/>
          </a:p>
          <a:p>
            <a:pPr algn="ctr"/>
            <a:endParaRPr lang="tr-TR" b="1" dirty="0" smtClean="0">
              <a:solidFill>
                <a:srgbClr val="FF0000"/>
              </a:solidFill>
            </a:endParaRPr>
          </a:p>
          <a:p>
            <a:pPr algn="ctr"/>
            <a:r>
              <a:rPr lang="tr-TR" b="1" dirty="0" smtClean="0">
                <a:solidFill>
                  <a:srgbClr val="FF0000"/>
                </a:solidFill>
              </a:rPr>
              <a:t>Simetri Düzlemi</a:t>
            </a:r>
          </a:p>
          <a:p>
            <a:pPr algn="ctr"/>
            <a:r>
              <a:rPr lang="tr-TR" b="1" dirty="0">
                <a:solidFill>
                  <a:srgbClr val="FF0000"/>
                </a:solidFill>
              </a:rPr>
              <a:t>3</a:t>
            </a:r>
            <a:endParaRPr lang="en-US" dirty="0"/>
          </a:p>
        </p:txBody>
      </p:sp>
      <p:grpSp>
        <p:nvGrpSpPr>
          <p:cNvPr id="22" name="Group 24"/>
          <p:cNvGrpSpPr>
            <a:grpSpLocks/>
          </p:cNvGrpSpPr>
          <p:nvPr/>
        </p:nvGrpSpPr>
        <p:grpSpPr bwMode="auto">
          <a:xfrm>
            <a:off x="619125" y="4017963"/>
            <a:ext cx="3592513" cy="2401887"/>
            <a:chOff x="1474" y="1395"/>
            <a:chExt cx="1958" cy="1309"/>
          </a:xfrm>
        </p:grpSpPr>
        <p:sp>
          <p:nvSpPr>
            <p:cNvPr id="23" name="Freeform 25"/>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26"/>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7"/>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8"/>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9"/>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30"/>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31"/>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32"/>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 name="Freeform 4"/>
          <p:cNvSpPr>
            <a:spLocks/>
          </p:cNvSpPr>
          <p:nvPr/>
        </p:nvSpPr>
        <p:spPr bwMode="auto">
          <a:xfrm>
            <a:off x="5988812" y="1328542"/>
            <a:ext cx="1911350" cy="2006600"/>
          </a:xfrm>
          <a:custGeom>
            <a:avLst/>
            <a:gdLst>
              <a:gd name="T0" fmla="*/ 0 w 1204"/>
              <a:gd name="T1" fmla="*/ 1160 h 1264"/>
              <a:gd name="T2" fmla="*/ 1204 w 1204"/>
              <a:gd name="T3" fmla="*/ 1264 h 1264"/>
              <a:gd name="T4" fmla="*/ 532 w 1204"/>
              <a:gd name="T5" fmla="*/ 0 h 1264"/>
              <a:gd name="T6" fmla="*/ 0 w 1204"/>
              <a:gd name="T7" fmla="*/ 1160 h 1264"/>
              <a:gd name="T8" fmla="*/ 0 60000 65536"/>
              <a:gd name="T9" fmla="*/ 0 60000 65536"/>
              <a:gd name="T10" fmla="*/ 0 60000 65536"/>
              <a:gd name="T11" fmla="*/ 0 60000 65536"/>
              <a:gd name="T12" fmla="*/ 0 w 1204"/>
              <a:gd name="T13" fmla="*/ 0 h 1264"/>
              <a:gd name="T14" fmla="*/ 1204 w 1204"/>
              <a:gd name="T15" fmla="*/ 1264 h 1264"/>
            </a:gdLst>
            <a:ahLst/>
            <a:cxnLst>
              <a:cxn ang="T8">
                <a:pos x="T0" y="T1"/>
              </a:cxn>
              <a:cxn ang="T9">
                <a:pos x="T2" y="T3"/>
              </a:cxn>
              <a:cxn ang="T10">
                <a:pos x="T4" y="T5"/>
              </a:cxn>
              <a:cxn ang="T11">
                <a:pos x="T6" y="T7"/>
              </a:cxn>
            </a:cxnLst>
            <a:rect l="T12" t="T13" r="T14" b="T15"/>
            <a:pathLst>
              <a:path w="1204" h="1264">
                <a:moveTo>
                  <a:pt x="0" y="1160"/>
                </a:moveTo>
                <a:lnTo>
                  <a:pt x="1204" y="1264"/>
                </a:lnTo>
                <a:lnTo>
                  <a:pt x="532" y="0"/>
                </a:lnTo>
                <a:lnTo>
                  <a:pt x="0" y="1160"/>
                </a:lnTo>
                <a:close/>
              </a:path>
            </a:pathLst>
          </a:custGeom>
          <a:solidFill>
            <a:srgbClr val="00B0F0">
              <a:alpha val="30196"/>
            </a:srgbClr>
          </a:solidFill>
          <a:ln w="3175">
            <a:solidFill>
              <a:srgbClr val="FF0000"/>
            </a:solidFill>
            <a:round/>
            <a:headEnd/>
            <a:tailEnd/>
          </a:ln>
        </p:spPr>
        <p:txBody>
          <a:bodyPr/>
          <a:lstStyle/>
          <a:p>
            <a:pPr algn="ctr"/>
            <a:endParaRPr lang="tr-TR" dirty="0" smtClean="0"/>
          </a:p>
          <a:p>
            <a:pPr algn="ctr"/>
            <a:endParaRPr lang="tr-TR" dirty="0"/>
          </a:p>
          <a:p>
            <a:pPr algn="ctr"/>
            <a:endParaRPr lang="tr-TR" dirty="0" smtClean="0"/>
          </a:p>
          <a:p>
            <a:pPr algn="ctr"/>
            <a:r>
              <a:rPr lang="tr-TR" b="1" dirty="0" smtClean="0">
                <a:solidFill>
                  <a:srgbClr val="FF0000"/>
                </a:solidFill>
              </a:rPr>
              <a:t>Simetri</a:t>
            </a:r>
          </a:p>
          <a:p>
            <a:pPr algn="ctr"/>
            <a:r>
              <a:rPr lang="tr-TR" b="1" dirty="0" smtClean="0">
                <a:solidFill>
                  <a:srgbClr val="FF0000"/>
                </a:solidFill>
              </a:rPr>
              <a:t>Düzlemi</a:t>
            </a:r>
          </a:p>
          <a:p>
            <a:pPr algn="ctr"/>
            <a:r>
              <a:rPr lang="tr-TR" b="1" dirty="0">
                <a:solidFill>
                  <a:srgbClr val="FF0000"/>
                </a:solidFill>
              </a:rPr>
              <a:t>2</a:t>
            </a:r>
            <a:endParaRPr lang="en-US" b="1" dirty="0">
              <a:solidFill>
                <a:srgbClr val="FF0000"/>
              </a:solidFill>
            </a:endParaRPr>
          </a:p>
          <a:p>
            <a:pPr algn="ctr"/>
            <a:endParaRPr lang="en-US" dirty="0"/>
          </a:p>
        </p:txBody>
      </p:sp>
      <p:grpSp>
        <p:nvGrpSpPr>
          <p:cNvPr id="32" name="Group 33"/>
          <p:cNvGrpSpPr>
            <a:grpSpLocks/>
          </p:cNvGrpSpPr>
          <p:nvPr/>
        </p:nvGrpSpPr>
        <p:grpSpPr bwMode="auto">
          <a:xfrm>
            <a:off x="4918075" y="3992563"/>
            <a:ext cx="3592513" cy="2401887"/>
            <a:chOff x="1474" y="1395"/>
            <a:chExt cx="1958" cy="1309"/>
          </a:xfrm>
        </p:grpSpPr>
        <p:sp>
          <p:nvSpPr>
            <p:cNvPr id="33" name="Freeform 34"/>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35"/>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Freeform 36"/>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 name="Freeform 37"/>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 name="Freeform 38"/>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Freeform 39"/>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 name="Freeform 40"/>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41"/>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1" name="Freeform 2"/>
          <p:cNvSpPr>
            <a:spLocks/>
          </p:cNvSpPr>
          <p:nvPr/>
        </p:nvSpPr>
        <p:spPr bwMode="auto">
          <a:xfrm>
            <a:off x="6591300" y="4000500"/>
            <a:ext cx="241300" cy="2381250"/>
          </a:xfrm>
          <a:custGeom>
            <a:avLst/>
            <a:gdLst>
              <a:gd name="T0" fmla="*/ 152 w 152"/>
              <a:gd name="T1" fmla="*/ 1500 h 1500"/>
              <a:gd name="T2" fmla="*/ 152 w 152"/>
              <a:gd name="T3" fmla="*/ 1396 h 1500"/>
              <a:gd name="T4" fmla="*/ 48 w 152"/>
              <a:gd name="T5" fmla="*/ 0 h 1500"/>
              <a:gd name="T6" fmla="*/ 0 w 152"/>
              <a:gd name="T7" fmla="*/ 960 h 1500"/>
              <a:gd name="T8" fmla="*/ 152 w 152"/>
              <a:gd name="T9" fmla="*/ 1500 h 1500"/>
              <a:gd name="T10" fmla="*/ 0 60000 65536"/>
              <a:gd name="T11" fmla="*/ 0 60000 65536"/>
              <a:gd name="T12" fmla="*/ 0 60000 65536"/>
              <a:gd name="T13" fmla="*/ 0 60000 65536"/>
              <a:gd name="T14" fmla="*/ 0 60000 65536"/>
              <a:gd name="T15" fmla="*/ 0 w 152"/>
              <a:gd name="T16" fmla="*/ 0 h 1500"/>
              <a:gd name="T17" fmla="*/ 152 w 152"/>
              <a:gd name="T18" fmla="*/ 1500 h 1500"/>
            </a:gdLst>
            <a:ahLst/>
            <a:cxnLst>
              <a:cxn ang="T10">
                <a:pos x="T0" y="T1"/>
              </a:cxn>
              <a:cxn ang="T11">
                <a:pos x="T2" y="T3"/>
              </a:cxn>
              <a:cxn ang="T12">
                <a:pos x="T4" y="T5"/>
              </a:cxn>
              <a:cxn ang="T13">
                <a:pos x="T6" y="T7"/>
              </a:cxn>
              <a:cxn ang="T14">
                <a:pos x="T8" y="T9"/>
              </a:cxn>
            </a:cxnLst>
            <a:rect l="T15" t="T16" r="T17" b="T18"/>
            <a:pathLst>
              <a:path w="152" h="1500">
                <a:moveTo>
                  <a:pt x="152" y="1500"/>
                </a:moveTo>
                <a:cubicBezTo>
                  <a:pt x="152" y="1465"/>
                  <a:pt x="152" y="1431"/>
                  <a:pt x="152" y="1396"/>
                </a:cubicBezTo>
                <a:lnTo>
                  <a:pt x="48" y="0"/>
                </a:lnTo>
                <a:lnTo>
                  <a:pt x="0" y="960"/>
                </a:lnTo>
                <a:lnTo>
                  <a:pt x="152" y="1500"/>
                </a:lnTo>
                <a:close/>
              </a:path>
            </a:pathLst>
          </a:custGeom>
          <a:gradFill rotWithShape="1">
            <a:gsLst>
              <a:gs pos="0">
                <a:srgbClr val="6BA888"/>
              </a:gs>
              <a:gs pos="50000">
                <a:srgbClr val="A1FDCD"/>
              </a:gs>
              <a:gs pos="100000">
                <a:srgbClr val="6BA888"/>
              </a:gs>
            </a:gsLst>
            <a:lin ang="18900000" scaled="1"/>
          </a:gradFill>
          <a:ln w="3175">
            <a:solidFill>
              <a:schemeClr val="tx1"/>
            </a:solidFill>
            <a:round/>
            <a:headEnd/>
            <a:tailEnd/>
          </a:ln>
        </p:spPr>
        <p:txBody>
          <a:bodyPr vert="vert270"/>
          <a:lstStyle/>
          <a:p>
            <a:pPr algn="ctr"/>
            <a:r>
              <a:rPr lang="tr-TR" b="1" dirty="0" smtClean="0">
                <a:solidFill>
                  <a:srgbClr val="FF0000"/>
                </a:solidFill>
              </a:rPr>
              <a:t>Simetri</a:t>
            </a:r>
          </a:p>
          <a:p>
            <a:pPr algn="ctr"/>
            <a:r>
              <a:rPr lang="tr-TR" b="1" dirty="0" smtClean="0">
                <a:solidFill>
                  <a:srgbClr val="FF0000"/>
                </a:solidFill>
              </a:rPr>
              <a:t>Düzlemi</a:t>
            </a:r>
          </a:p>
          <a:p>
            <a:pPr algn="ctr"/>
            <a:r>
              <a:rPr lang="tr-TR" b="1" dirty="0">
                <a:solidFill>
                  <a:srgbClr val="FF0000"/>
                </a:solidFill>
              </a:rPr>
              <a:t>4</a:t>
            </a:r>
            <a:endParaRPr lang="en-US" b="1" dirty="0">
              <a:solidFill>
                <a:srgbClr val="FF0000"/>
              </a:solidFill>
            </a:endParaRPr>
          </a:p>
          <a:p>
            <a:pPr algn="ctr"/>
            <a:endParaRPr lang="en-US" dirty="0"/>
          </a:p>
        </p:txBody>
      </p:sp>
      <p:sp>
        <p:nvSpPr>
          <p:cNvPr id="43"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44" name="Dikdörtgen Belirtme Çizgisi 43"/>
          <p:cNvSpPr/>
          <p:nvPr/>
        </p:nvSpPr>
        <p:spPr>
          <a:xfrm>
            <a:off x="3326436" y="332656"/>
            <a:ext cx="2304256" cy="1296144"/>
          </a:xfrm>
          <a:prstGeom prst="wedgeRectCallout">
            <a:avLst>
              <a:gd name="adj1" fmla="val 16930"/>
              <a:gd name="adj2" fmla="val -643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KARE PİRAMİTİN SİMETRİ DÜZLEMLERİ</a:t>
            </a:r>
            <a:endParaRPr lang="tr-TR" sz="2000" b="1" dirty="0">
              <a:solidFill>
                <a:srgbClr val="FF0000"/>
              </a:solidFill>
            </a:endParaRPr>
          </a:p>
        </p:txBody>
      </p:sp>
    </p:spTree>
    <p:extLst>
      <p:ext uri="{BB962C8B-B14F-4D97-AF65-F5344CB8AC3E}">
        <p14:creationId xmlns:p14="http://schemas.microsoft.com/office/powerpoint/2010/main" val="17476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1000"/>
                                        <p:tgtEl>
                                          <p:spTgt spid="11"/>
                                        </p:tgtEl>
                                      </p:cBhvr>
                                    </p:animEffect>
                                  </p:childTnLst>
                                  <p:subTnLst>
                                    <p:audio>
                                      <p:cMediaNode>
                                        <p:cTn display="0" masterRel="sameClick">
                                          <p:stCondLst>
                                            <p:cond evt="begin" delay="0">
                                              <p:tn val="19"/>
                                            </p:cond>
                                          </p:stCondLst>
                                          <p:endCondLst>
                                            <p:cond evt="onStopAudio" delay="0">
                                              <p:tgtEl>
                                                <p:sldTgt/>
                                              </p:tgtEl>
                                            </p:cond>
                                          </p:endCondLst>
                                        </p:cTn>
                                        <p:tgtEl>
                                          <p:sndTgt r:embed="rId2" name="whoosh.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1000"/>
                                        <p:tgtEl>
                                          <p:spTgt spid="31"/>
                                        </p:tgtEl>
                                      </p:cBhvr>
                                    </p:animEffect>
                                  </p:childTnLst>
                                  <p:subTnLst>
                                    <p:audio>
                                      <p:cMediaNode>
                                        <p:cTn display="0" masterRel="sameClick">
                                          <p:stCondLst>
                                            <p:cond evt="begin" delay="0">
                                              <p:tn val="31"/>
                                            </p:cond>
                                          </p:stCondLst>
                                          <p:endCondLst>
                                            <p:cond evt="onStopAudio" delay="0">
                                              <p:tgtEl>
                                                <p:sldTgt/>
                                              </p:tgtEl>
                                            </p:cond>
                                          </p:endCondLst>
                                        </p:cTn>
                                        <p:tgtEl>
                                          <p:sndTgt r:embed="rId2" name="whoosh.wav"/>
                                        </p:tgtEl>
                                      </p:cMediaNode>
                                    </p:audio>
                                  </p:sub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1000"/>
                                        <p:tgtEl>
                                          <p:spTgt spid="21"/>
                                        </p:tgtEl>
                                      </p:cBhvr>
                                    </p:animEffect>
                                  </p:childTnLst>
                                  <p:subTnLst>
                                    <p:audio>
                                      <p:cMediaNode>
                                        <p:cTn display="0" masterRel="sameClick">
                                          <p:stCondLst>
                                            <p:cond evt="begin" delay="0">
                                              <p:tn val="43"/>
                                            </p:cond>
                                          </p:stCondLst>
                                          <p:endCondLst>
                                            <p:cond evt="onStopAudio" delay="0">
                                              <p:tgtEl>
                                                <p:sldTgt/>
                                              </p:tgtEl>
                                            </p:cond>
                                          </p:endCondLst>
                                        </p:cTn>
                                        <p:tgtEl>
                                          <p:sndTgt r:embed="rId2" name="whoosh.wav"/>
                                        </p:tgtEl>
                                      </p:cMediaNode>
                                    </p:audio>
                                  </p:sub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up)">
                                      <p:cBhvr>
                                        <p:cTn id="57" dur="1000"/>
                                        <p:tgtEl>
                                          <p:spTgt spid="41"/>
                                        </p:tgtEl>
                                      </p:cBhvr>
                                    </p:animEffect>
                                  </p:childTnLst>
                                  <p:subTnLst>
                                    <p:audio>
                                      <p:cMediaNode>
                                        <p:cTn display="0" masterRel="sameClick">
                                          <p:stCondLst>
                                            <p:cond evt="begin" delay="0">
                                              <p:tn val="5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31" grpId="0" animBg="1"/>
      <p:bldP spid="41" grpId="0" animBg="1"/>
      <p:bldP spid="4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5254" y="1340768"/>
            <a:ext cx="4896544" cy="5046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  PİRAMİDİN</a:t>
            </a:r>
          </a:p>
          <a:p>
            <a:pPr algn="ctr"/>
            <a:r>
              <a:rPr lang="tr-TR" sz="2000" b="1" dirty="0" smtClean="0">
                <a:solidFill>
                  <a:srgbClr val="FF0000"/>
                </a:solidFill>
              </a:rPr>
              <a:t>SİMETRİ EKSENLERİ</a:t>
            </a:r>
          </a:p>
        </p:txBody>
      </p:sp>
      <p:sp>
        <p:nvSpPr>
          <p:cNvPr id="4" name="Dikdörtgen Belirtme Çizgisi 3"/>
          <p:cNvSpPr/>
          <p:nvPr/>
        </p:nvSpPr>
        <p:spPr>
          <a:xfrm>
            <a:off x="4788024" y="116632"/>
            <a:ext cx="4176465" cy="720080"/>
          </a:xfrm>
          <a:prstGeom prst="wedgeRectCallout">
            <a:avLst>
              <a:gd name="adj1" fmla="val -65811"/>
              <a:gd name="adj2" fmla="val 1355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 Düzgün beşgen  piramidin , tabana dik olan 1  tane simetri ekseni vardır.</a:t>
            </a:r>
          </a:p>
        </p:txBody>
      </p:sp>
      <p:sp>
        <p:nvSpPr>
          <p:cNvPr id="5" name="Metin kutusu 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340825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60848"/>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6597" y="2029472"/>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AutoShape 6"/>
          <p:cNvSpPr>
            <a:spLocks noChangeArrowheads="1"/>
          </p:cNvSpPr>
          <p:nvPr/>
        </p:nvSpPr>
        <p:spPr bwMode="auto">
          <a:xfrm>
            <a:off x="176461" y="182408"/>
            <a:ext cx="5575930" cy="1430964"/>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	Düzgün beşgen Piramit  </a:t>
            </a:r>
            <a:r>
              <a:rPr lang="tr-TR" b="1" dirty="0"/>
              <a:t>tabana dik bir düzlem ile kesildiğinde arakesit düzlemi bir ikizkenar </a:t>
            </a:r>
            <a:r>
              <a:rPr lang="tr-TR" b="1" dirty="0" smtClean="0"/>
              <a:t>üçgendir. Düzgün beşgen Piramidin </a:t>
            </a:r>
            <a:r>
              <a:rPr lang="tr-TR" b="1" dirty="0"/>
              <a:t>taban </a:t>
            </a:r>
            <a:r>
              <a:rPr lang="tr-TR" b="1" dirty="0" smtClean="0"/>
              <a:t>köşegeni </a:t>
            </a:r>
            <a:r>
              <a:rPr lang="tr-TR" b="1" dirty="0"/>
              <a:t>ile yan yüzün yükseklik uzunluğu  eşit olursa arakesit düzlemi bir eşkenar üçgen olur.</a:t>
            </a:r>
          </a:p>
        </p:txBody>
      </p:sp>
      <p:sp>
        <p:nvSpPr>
          <p:cNvPr id="2" name="Serbest Form 1"/>
          <p:cNvSpPr/>
          <p:nvPr/>
        </p:nvSpPr>
        <p:spPr>
          <a:xfrm>
            <a:off x="663677" y="2138516"/>
            <a:ext cx="2300749" cy="3908323"/>
          </a:xfrm>
          <a:custGeom>
            <a:avLst/>
            <a:gdLst>
              <a:gd name="connsiteX0" fmla="*/ 2300749 w 2300749"/>
              <a:gd name="connsiteY0" fmla="*/ 3156155 h 3908323"/>
              <a:gd name="connsiteX1" fmla="*/ 1194620 w 2300749"/>
              <a:gd name="connsiteY1" fmla="*/ 0 h 3908323"/>
              <a:gd name="connsiteX2" fmla="*/ 0 w 2300749"/>
              <a:gd name="connsiteY2" fmla="*/ 3908323 h 3908323"/>
              <a:gd name="connsiteX3" fmla="*/ 2300749 w 2300749"/>
              <a:gd name="connsiteY3" fmla="*/ 3156155 h 3908323"/>
            </a:gdLst>
            <a:ahLst/>
            <a:cxnLst>
              <a:cxn ang="0">
                <a:pos x="connsiteX0" y="connsiteY0"/>
              </a:cxn>
              <a:cxn ang="0">
                <a:pos x="connsiteX1" y="connsiteY1"/>
              </a:cxn>
              <a:cxn ang="0">
                <a:pos x="connsiteX2" y="connsiteY2"/>
              </a:cxn>
              <a:cxn ang="0">
                <a:pos x="connsiteX3" y="connsiteY3"/>
              </a:cxn>
            </a:cxnLst>
            <a:rect l="l" t="t" r="r" b="b"/>
            <a:pathLst>
              <a:path w="2300749" h="3908323">
                <a:moveTo>
                  <a:pt x="2300749" y="3156155"/>
                </a:moveTo>
                <a:lnTo>
                  <a:pt x="1194620" y="0"/>
                </a:lnTo>
                <a:lnTo>
                  <a:pt x="0" y="3908323"/>
                </a:lnTo>
                <a:lnTo>
                  <a:pt x="2300749" y="3156155"/>
                </a:lnTo>
                <a:close/>
              </a:path>
            </a:pathLst>
          </a:custGeom>
          <a:solidFill>
            <a:srgbClr val="7030A0">
              <a:alpha val="38824"/>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p>
          <a:p>
            <a:pPr algn="ctr"/>
            <a:endParaRPr lang="tr-TR" b="1" dirty="0"/>
          </a:p>
          <a:p>
            <a:pPr algn="ctr"/>
            <a:endParaRPr lang="tr-TR" b="1" dirty="0" smtClean="0"/>
          </a:p>
          <a:p>
            <a:pPr algn="ctr"/>
            <a:r>
              <a:rPr lang="tr-TR" b="1" dirty="0" smtClean="0"/>
              <a:t>Simetri</a:t>
            </a:r>
          </a:p>
          <a:p>
            <a:pPr algn="ctr"/>
            <a:r>
              <a:rPr lang="tr-TR" b="1" dirty="0" smtClean="0"/>
              <a:t> Düzlemi</a:t>
            </a:r>
          </a:p>
          <a:p>
            <a:pPr algn="ctr"/>
            <a:r>
              <a:rPr lang="tr-TR" b="1" dirty="0"/>
              <a:t>1</a:t>
            </a:r>
          </a:p>
        </p:txBody>
      </p:sp>
      <p:sp>
        <p:nvSpPr>
          <p:cNvPr id="6" name="Serbest Form 5"/>
          <p:cNvSpPr/>
          <p:nvPr/>
        </p:nvSpPr>
        <p:spPr>
          <a:xfrm>
            <a:off x="6710516" y="2109019"/>
            <a:ext cx="2271252" cy="3864078"/>
          </a:xfrm>
          <a:custGeom>
            <a:avLst/>
            <a:gdLst>
              <a:gd name="connsiteX0" fmla="*/ 589936 w 2271252"/>
              <a:gd name="connsiteY0" fmla="*/ 0 h 3864078"/>
              <a:gd name="connsiteX1" fmla="*/ 0 w 2271252"/>
              <a:gd name="connsiteY1" fmla="*/ 3067665 h 3864078"/>
              <a:gd name="connsiteX2" fmla="*/ 2271252 w 2271252"/>
              <a:gd name="connsiteY2" fmla="*/ 3864078 h 3864078"/>
              <a:gd name="connsiteX3" fmla="*/ 589936 w 2271252"/>
              <a:gd name="connsiteY3" fmla="*/ 0 h 3864078"/>
            </a:gdLst>
            <a:ahLst/>
            <a:cxnLst>
              <a:cxn ang="0">
                <a:pos x="connsiteX0" y="connsiteY0"/>
              </a:cxn>
              <a:cxn ang="0">
                <a:pos x="connsiteX1" y="connsiteY1"/>
              </a:cxn>
              <a:cxn ang="0">
                <a:pos x="connsiteX2" y="connsiteY2"/>
              </a:cxn>
              <a:cxn ang="0">
                <a:pos x="connsiteX3" y="connsiteY3"/>
              </a:cxn>
            </a:cxnLst>
            <a:rect l="l" t="t" r="r" b="b"/>
            <a:pathLst>
              <a:path w="2271252" h="3864078">
                <a:moveTo>
                  <a:pt x="589936" y="0"/>
                </a:moveTo>
                <a:lnTo>
                  <a:pt x="0" y="3067665"/>
                </a:lnTo>
                <a:lnTo>
                  <a:pt x="2271252" y="3864078"/>
                </a:lnTo>
                <a:lnTo>
                  <a:pt x="589936" y="0"/>
                </a:lnTo>
                <a:close/>
              </a:path>
            </a:pathLst>
          </a:custGeom>
          <a:solidFill>
            <a:srgbClr val="FAC090">
              <a:alpha val="52941"/>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a:p>
            <a:pPr algn="ctr"/>
            <a:endParaRPr lang="tr-TR" b="1" dirty="0" smtClean="0"/>
          </a:p>
          <a:p>
            <a:pPr algn="ctr"/>
            <a:endParaRPr lang="tr-TR" b="1" dirty="0"/>
          </a:p>
          <a:p>
            <a:pPr algn="ctr"/>
            <a:endParaRPr lang="tr-TR" b="1" dirty="0" smtClean="0"/>
          </a:p>
          <a:p>
            <a:pPr algn="ctr"/>
            <a:endParaRPr lang="tr-TR" b="1" dirty="0"/>
          </a:p>
          <a:p>
            <a:pPr algn="ctr"/>
            <a:endParaRPr lang="tr-TR" b="1" dirty="0" smtClean="0"/>
          </a:p>
          <a:p>
            <a:pPr algn="ctr"/>
            <a:endParaRPr lang="tr-TR" b="1" dirty="0"/>
          </a:p>
          <a:p>
            <a:r>
              <a:rPr lang="tr-TR" b="1" dirty="0" smtClean="0"/>
              <a:t>     Simetri</a:t>
            </a:r>
          </a:p>
          <a:p>
            <a:r>
              <a:rPr lang="tr-TR" b="1" dirty="0"/>
              <a:t> </a:t>
            </a:r>
            <a:r>
              <a:rPr lang="tr-TR" b="1" dirty="0" smtClean="0"/>
              <a:t>     Düzlemi</a:t>
            </a:r>
          </a:p>
          <a:p>
            <a:r>
              <a:rPr lang="tr-TR" b="1" dirty="0" smtClean="0"/>
              <a:t>            2</a:t>
            </a:r>
            <a:endParaRPr lang="tr-TR" b="1" dirty="0"/>
          </a:p>
          <a:p>
            <a:endParaRPr lang="tr-TR" dirty="0"/>
          </a:p>
        </p:txBody>
      </p:sp>
      <p:sp>
        <p:nvSpPr>
          <p:cNvPr id="11"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9" name="Dikdörtgen Belirtme Çizgisi 8"/>
          <p:cNvSpPr/>
          <p:nvPr/>
        </p:nvSpPr>
        <p:spPr>
          <a:xfrm>
            <a:off x="6722381" y="182408"/>
            <a:ext cx="2304256" cy="1296144"/>
          </a:xfrm>
          <a:prstGeom prst="wedgeRectCallout">
            <a:avLst>
              <a:gd name="adj1" fmla="val 14328"/>
              <a:gd name="adj2" fmla="val 628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rgbClr val="FF0000"/>
                </a:solidFill>
              </a:rPr>
              <a:t>DÜZGÜN BEŞGEN</a:t>
            </a:r>
          </a:p>
          <a:p>
            <a:pPr algn="ctr"/>
            <a:r>
              <a:rPr lang="tr-TR" sz="2000" b="1" dirty="0">
                <a:solidFill>
                  <a:srgbClr val="FF0000"/>
                </a:solidFill>
              </a:rPr>
              <a:t>PİRAMİTİN SİMETRİ DÜZLEMLERİ</a:t>
            </a:r>
          </a:p>
        </p:txBody>
      </p:sp>
    </p:spTree>
    <p:extLst>
      <p:ext uri="{BB962C8B-B14F-4D97-AF65-F5344CB8AC3E}">
        <p14:creationId xmlns:p14="http://schemas.microsoft.com/office/powerpoint/2010/main" val="365268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fade">
                                      <p:cBhvr>
                                        <p:cTn id="27" dur="1000"/>
                                        <p:tgtEl>
                                          <p:spTgt spid="2051"/>
                                        </p:tgtEl>
                                      </p:cBhvr>
                                    </p:animEffect>
                                    <p:anim calcmode="lin" valueType="num">
                                      <p:cBhvr>
                                        <p:cTn id="28" dur="1000" fill="hold"/>
                                        <p:tgtEl>
                                          <p:spTgt spid="2051"/>
                                        </p:tgtEl>
                                        <p:attrNameLst>
                                          <p:attrName>ppt_x</p:attrName>
                                        </p:attrNameLst>
                                      </p:cBhvr>
                                      <p:tavLst>
                                        <p:tav tm="0">
                                          <p:val>
                                            <p:strVal val="#ppt_x"/>
                                          </p:val>
                                        </p:tav>
                                        <p:tav tm="100000">
                                          <p:val>
                                            <p:strVal val="#ppt_x"/>
                                          </p:val>
                                        </p:tav>
                                      </p:tavLst>
                                    </p:anim>
                                    <p:anim calcmode="lin" valueType="num">
                                      <p:cBhvr>
                                        <p:cTn id="2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ppt_x</p:attrName>
                                        </p:attrNameLst>
                                      </p:cBhvr>
                                      <p:tavLst>
                                        <p:tav tm="0">
                                          <p:val>
                                            <p:strVal val="#ppt_x-.2"/>
                                          </p:val>
                                        </p:tav>
                                        <p:tav tm="100000">
                                          <p:val>
                                            <p:strVal val="#ppt_x"/>
                                          </p:val>
                                        </p:tav>
                                      </p:tavLst>
                                    </p:anim>
                                    <p:anim calcmode="lin" valueType="num">
                                      <p:cBhvr>
                                        <p:cTn id="41"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6" grpId="0" animBg="1"/>
      <p:bldP spid="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214438"/>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340768"/>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630621" y="1292772"/>
            <a:ext cx="3137338" cy="3626069"/>
          </a:xfrm>
          <a:custGeom>
            <a:avLst/>
            <a:gdLst>
              <a:gd name="connsiteX0" fmla="*/ 0 w 3137338"/>
              <a:gd name="connsiteY0" fmla="*/ 3626069 h 3626069"/>
              <a:gd name="connsiteX1" fmla="*/ 1765738 w 3137338"/>
              <a:gd name="connsiteY1" fmla="*/ 0 h 3626069"/>
              <a:gd name="connsiteX2" fmla="*/ 3137338 w 3137338"/>
              <a:gd name="connsiteY2" fmla="*/ 3531476 h 3626069"/>
              <a:gd name="connsiteX3" fmla="*/ 0 w 3137338"/>
              <a:gd name="connsiteY3" fmla="*/ 3626069 h 3626069"/>
            </a:gdLst>
            <a:ahLst/>
            <a:cxnLst>
              <a:cxn ang="0">
                <a:pos x="connsiteX0" y="connsiteY0"/>
              </a:cxn>
              <a:cxn ang="0">
                <a:pos x="connsiteX1" y="connsiteY1"/>
              </a:cxn>
              <a:cxn ang="0">
                <a:pos x="connsiteX2" y="connsiteY2"/>
              </a:cxn>
              <a:cxn ang="0">
                <a:pos x="connsiteX3" y="connsiteY3"/>
              </a:cxn>
            </a:cxnLst>
            <a:rect l="l" t="t" r="r" b="b"/>
            <a:pathLst>
              <a:path w="3137338" h="3626069">
                <a:moveTo>
                  <a:pt x="0" y="3626069"/>
                </a:moveTo>
                <a:lnTo>
                  <a:pt x="1765738" y="0"/>
                </a:lnTo>
                <a:lnTo>
                  <a:pt x="3137338" y="3531476"/>
                </a:lnTo>
                <a:lnTo>
                  <a:pt x="0" y="3626069"/>
                </a:lnTo>
                <a:close/>
              </a:path>
            </a:pathLst>
          </a:custGeom>
          <a:solidFill>
            <a:srgbClr val="FFC000">
              <a:alpha val="34902"/>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p>
          <a:p>
            <a:pPr algn="ctr"/>
            <a:endParaRPr lang="tr-TR" b="1" dirty="0"/>
          </a:p>
          <a:p>
            <a:pPr algn="ctr"/>
            <a:endParaRPr lang="tr-TR" b="1" dirty="0" smtClean="0"/>
          </a:p>
          <a:p>
            <a:pPr algn="ctr"/>
            <a:endParaRPr lang="tr-TR" b="1" dirty="0"/>
          </a:p>
          <a:p>
            <a:pPr algn="ctr"/>
            <a:r>
              <a:rPr lang="tr-TR" b="1" dirty="0" smtClean="0"/>
              <a:t>Simetri</a:t>
            </a:r>
          </a:p>
          <a:p>
            <a:pPr algn="ctr"/>
            <a:r>
              <a:rPr lang="tr-TR" b="1" dirty="0" smtClean="0"/>
              <a:t>Düzlemi</a:t>
            </a:r>
          </a:p>
          <a:p>
            <a:pPr algn="ctr"/>
            <a:r>
              <a:rPr lang="tr-TR" b="1" dirty="0"/>
              <a:t>3</a:t>
            </a:r>
          </a:p>
          <a:p>
            <a:pPr algn="ctr"/>
            <a:endParaRPr lang="tr-TR" dirty="0"/>
          </a:p>
        </p:txBody>
      </p:sp>
      <p:sp>
        <p:nvSpPr>
          <p:cNvPr id="3" name="Serbest Form 2"/>
          <p:cNvSpPr/>
          <p:nvPr/>
        </p:nvSpPr>
        <p:spPr>
          <a:xfrm>
            <a:off x="6148552" y="1387366"/>
            <a:ext cx="693682" cy="4335517"/>
          </a:xfrm>
          <a:custGeom>
            <a:avLst/>
            <a:gdLst>
              <a:gd name="connsiteX0" fmla="*/ 0 w 693682"/>
              <a:gd name="connsiteY0" fmla="*/ 4335517 h 4335517"/>
              <a:gd name="connsiteX1" fmla="*/ 441434 w 693682"/>
              <a:gd name="connsiteY1" fmla="*/ 0 h 4335517"/>
              <a:gd name="connsiteX2" fmla="*/ 693682 w 693682"/>
              <a:gd name="connsiteY2" fmla="*/ 3153103 h 4335517"/>
              <a:gd name="connsiteX3" fmla="*/ 0 w 693682"/>
              <a:gd name="connsiteY3" fmla="*/ 4335517 h 4335517"/>
            </a:gdLst>
            <a:ahLst/>
            <a:cxnLst>
              <a:cxn ang="0">
                <a:pos x="connsiteX0" y="connsiteY0"/>
              </a:cxn>
              <a:cxn ang="0">
                <a:pos x="connsiteX1" y="connsiteY1"/>
              </a:cxn>
              <a:cxn ang="0">
                <a:pos x="connsiteX2" y="connsiteY2"/>
              </a:cxn>
              <a:cxn ang="0">
                <a:pos x="connsiteX3" y="connsiteY3"/>
              </a:cxn>
            </a:cxnLst>
            <a:rect l="l" t="t" r="r" b="b"/>
            <a:pathLst>
              <a:path w="693682" h="4335517">
                <a:moveTo>
                  <a:pt x="0" y="4335517"/>
                </a:moveTo>
                <a:lnTo>
                  <a:pt x="441434" y="0"/>
                </a:lnTo>
                <a:lnTo>
                  <a:pt x="693682" y="3153103"/>
                </a:lnTo>
                <a:lnTo>
                  <a:pt x="0" y="4335517"/>
                </a:lnTo>
                <a:close/>
              </a:path>
            </a:pathLst>
          </a:custGeom>
          <a:solidFill>
            <a:srgbClr val="FAC090">
              <a:alpha val="6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t> </a:t>
            </a:r>
          </a:p>
          <a:p>
            <a:pPr algn="ctr"/>
            <a:r>
              <a:rPr lang="tr-TR" b="1" dirty="0" smtClean="0"/>
              <a:t>Simetri Düzlemi</a:t>
            </a:r>
          </a:p>
          <a:p>
            <a:pPr algn="ctr"/>
            <a:r>
              <a:rPr lang="tr-TR" b="1" dirty="0"/>
              <a:t>4</a:t>
            </a:r>
          </a:p>
        </p:txBody>
      </p:sp>
      <p:sp>
        <p:nvSpPr>
          <p:cNvPr id="7"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8" name="Dikdörtgen Belirtme Çizgisi 7"/>
          <p:cNvSpPr/>
          <p:nvPr/>
        </p:nvSpPr>
        <p:spPr>
          <a:xfrm>
            <a:off x="3326436" y="332656"/>
            <a:ext cx="2304256" cy="1296144"/>
          </a:xfrm>
          <a:prstGeom prst="wedgeRectCallout">
            <a:avLst>
              <a:gd name="adj1" fmla="val 16930"/>
              <a:gd name="adj2" fmla="val -6437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PİRAMİTİN SİMETRİ DÜZLEMLERİ</a:t>
            </a:r>
            <a:endParaRPr lang="tr-TR" sz="2000" b="1" dirty="0">
              <a:solidFill>
                <a:srgbClr val="FF0000"/>
              </a:solidFill>
            </a:endParaRPr>
          </a:p>
        </p:txBody>
      </p:sp>
    </p:spTree>
    <p:extLst>
      <p:ext uri="{BB962C8B-B14F-4D97-AF65-F5344CB8AC3E}">
        <p14:creationId xmlns:p14="http://schemas.microsoft.com/office/powerpoint/2010/main" val="328912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fade">
                                      <p:cBhvr>
                                        <p:cTn id="27" dur="1000"/>
                                        <p:tgtEl>
                                          <p:spTgt spid="3075"/>
                                        </p:tgtEl>
                                      </p:cBhvr>
                                    </p:animEffect>
                                    <p:anim calcmode="lin" valueType="num">
                                      <p:cBhvr>
                                        <p:cTn id="28" dur="1000" fill="hold"/>
                                        <p:tgtEl>
                                          <p:spTgt spid="3075"/>
                                        </p:tgtEl>
                                        <p:attrNameLst>
                                          <p:attrName>ppt_x</p:attrName>
                                        </p:attrNameLst>
                                      </p:cBhvr>
                                      <p:tavLst>
                                        <p:tav tm="0">
                                          <p:val>
                                            <p:strVal val="#ppt_x"/>
                                          </p:val>
                                        </p:tav>
                                        <p:tav tm="100000">
                                          <p:val>
                                            <p:strVal val="#ppt_x"/>
                                          </p:val>
                                        </p:tav>
                                      </p:tavLst>
                                    </p:anim>
                                    <p:anim calcmode="lin" valueType="num">
                                      <p:cBhvr>
                                        <p:cTn id="29"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76672"/>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Düz Ok Bağlayıcısı 5"/>
          <p:cNvCxnSpPr/>
          <p:nvPr/>
        </p:nvCxnSpPr>
        <p:spPr>
          <a:xfrm flipH="1" flipV="1">
            <a:off x="323528" y="332656"/>
            <a:ext cx="2520280" cy="244827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771800" y="2707605"/>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p:cNvSpPr/>
          <p:nvPr/>
        </p:nvSpPr>
        <p:spPr>
          <a:xfrm>
            <a:off x="755576" y="764704"/>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Metin kutusu 8"/>
          <p:cNvSpPr txBox="1"/>
          <p:nvPr/>
        </p:nvSpPr>
        <p:spPr>
          <a:xfrm>
            <a:off x="75703" y="101823"/>
            <a:ext cx="495649" cy="461665"/>
          </a:xfrm>
          <a:prstGeom prst="rect">
            <a:avLst/>
          </a:prstGeom>
          <a:noFill/>
        </p:spPr>
        <p:txBody>
          <a:bodyPr wrap="none" rtlCol="0">
            <a:spAutoFit/>
          </a:bodyPr>
          <a:lstStyle/>
          <a:p>
            <a:r>
              <a:rPr lang="tr-TR" sz="2400" b="1" dirty="0" smtClean="0"/>
              <a:t>12</a:t>
            </a:r>
            <a:endParaRPr lang="tr-TR" sz="2400" b="1" dirty="0"/>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476671"/>
            <a:ext cx="27051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Düz Ok Bağlayıcısı 11"/>
          <p:cNvCxnSpPr/>
          <p:nvPr/>
        </p:nvCxnSpPr>
        <p:spPr>
          <a:xfrm flipH="1" flipV="1">
            <a:off x="6300192" y="332655"/>
            <a:ext cx="792088" cy="216024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7020272" y="2346251"/>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6552220" y="1150714"/>
            <a:ext cx="144016" cy="14664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Metin kutusu 14"/>
          <p:cNvSpPr txBox="1"/>
          <p:nvPr/>
        </p:nvSpPr>
        <p:spPr>
          <a:xfrm>
            <a:off x="6715455" y="607193"/>
            <a:ext cx="495649" cy="461665"/>
          </a:xfrm>
          <a:prstGeom prst="rect">
            <a:avLst/>
          </a:prstGeom>
          <a:noFill/>
        </p:spPr>
        <p:txBody>
          <a:bodyPr wrap="none" rtlCol="0">
            <a:spAutoFit/>
          </a:bodyPr>
          <a:lstStyle/>
          <a:p>
            <a:r>
              <a:rPr lang="tr-TR" sz="2400" b="1" dirty="0" smtClean="0"/>
              <a:t>13</a:t>
            </a:r>
            <a:endParaRPr lang="tr-TR" sz="2400" b="1" dirty="0"/>
          </a:p>
        </p:txBody>
      </p:sp>
      <p:cxnSp>
        <p:nvCxnSpPr>
          <p:cNvPr id="17" name="Düz Bağlayıcı 16"/>
          <p:cNvCxnSpPr/>
          <p:nvPr/>
        </p:nvCxnSpPr>
        <p:spPr>
          <a:xfrm flipV="1">
            <a:off x="2483768" y="1150714"/>
            <a:ext cx="0" cy="20596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Düz Bağlayıcı 21"/>
          <p:cNvCxnSpPr/>
          <p:nvPr/>
        </p:nvCxnSpPr>
        <p:spPr>
          <a:xfrm flipH="1">
            <a:off x="467544" y="1187375"/>
            <a:ext cx="201622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Dikdörtgen 1"/>
          <p:cNvSpPr/>
          <p:nvPr/>
        </p:nvSpPr>
        <p:spPr>
          <a:xfrm>
            <a:off x="5609956" y="6488668"/>
            <a:ext cx="3534044" cy="400110"/>
          </a:xfrm>
          <a:prstGeom prst="rect">
            <a:avLst/>
          </a:prstGeom>
        </p:spPr>
        <p:txBody>
          <a:bodyPr wrap="none">
            <a:spAutoFit/>
          </a:bodyPr>
          <a:lstStyle/>
          <a:p>
            <a:pPr algn="r"/>
            <a:r>
              <a:rPr lang="tr-TR" sz="2000" b="1" dirty="0">
                <a:solidFill>
                  <a:srgbClr val="FF0000"/>
                </a:solidFill>
                <a:hlinkClick r:id="rId3"/>
              </a:rPr>
              <a:t>omeraskerden@hotmail.com.tr</a:t>
            </a:r>
            <a:endParaRPr lang="tr-TR" sz="2000" b="1" dirty="0">
              <a:solidFill>
                <a:srgbClr val="FF0000"/>
              </a:solidFill>
            </a:endParaRPr>
          </a:p>
        </p:txBody>
      </p:sp>
      <p:sp>
        <p:nvSpPr>
          <p:cNvPr id="18" name="Serbest Form 17"/>
          <p:cNvSpPr/>
          <p:nvPr/>
        </p:nvSpPr>
        <p:spPr>
          <a:xfrm>
            <a:off x="1514007" y="539646"/>
            <a:ext cx="629586" cy="2623279"/>
          </a:xfrm>
          <a:custGeom>
            <a:avLst/>
            <a:gdLst>
              <a:gd name="connsiteX0" fmla="*/ 629586 w 629586"/>
              <a:gd name="connsiteY0" fmla="*/ 0 h 2623279"/>
              <a:gd name="connsiteX1" fmla="*/ 629586 w 629586"/>
              <a:gd name="connsiteY1" fmla="*/ 1948721 h 2623279"/>
              <a:gd name="connsiteX2" fmla="*/ 14990 w 629586"/>
              <a:gd name="connsiteY2" fmla="*/ 2623279 h 2623279"/>
              <a:gd name="connsiteX3" fmla="*/ 0 w 629586"/>
              <a:gd name="connsiteY3" fmla="*/ 629587 h 2623279"/>
              <a:gd name="connsiteX4" fmla="*/ 629586 w 629586"/>
              <a:gd name="connsiteY4" fmla="*/ 0 h 2623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586" h="2623279">
                <a:moveTo>
                  <a:pt x="629586" y="0"/>
                </a:moveTo>
                <a:lnTo>
                  <a:pt x="629586" y="1948721"/>
                </a:lnTo>
                <a:lnTo>
                  <a:pt x="14990" y="2623279"/>
                </a:lnTo>
                <a:lnTo>
                  <a:pt x="0" y="629587"/>
                </a:lnTo>
                <a:lnTo>
                  <a:pt x="629586"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Serbest Form 18"/>
          <p:cNvSpPr/>
          <p:nvPr/>
        </p:nvSpPr>
        <p:spPr>
          <a:xfrm>
            <a:off x="5801193" y="869430"/>
            <a:ext cx="1993692" cy="1933731"/>
          </a:xfrm>
          <a:custGeom>
            <a:avLst/>
            <a:gdLst>
              <a:gd name="connsiteX0" fmla="*/ 0 w 1993692"/>
              <a:gd name="connsiteY0" fmla="*/ 0 h 1933731"/>
              <a:gd name="connsiteX1" fmla="*/ 1948722 w 1993692"/>
              <a:gd name="connsiteY1" fmla="*/ 0 h 1933731"/>
              <a:gd name="connsiteX2" fmla="*/ 1993692 w 1993692"/>
              <a:gd name="connsiteY2" fmla="*/ 1933731 h 1933731"/>
              <a:gd name="connsiteX3" fmla="*/ 29981 w 1993692"/>
              <a:gd name="connsiteY3" fmla="*/ 1933731 h 1933731"/>
              <a:gd name="connsiteX4" fmla="*/ 0 w 1993692"/>
              <a:gd name="connsiteY4" fmla="*/ 0 h 1933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92" h="1933731">
                <a:moveTo>
                  <a:pt x="0" y="0"/>
                </a:moveTo>
                <a:lnTo>
                  <a:pt x="1948722" y="0"/>
                </a:lnTo>
                <a:lnTo>
                  <a:pt x="1993692" y="1933731"/>
                </a:lnTo>
                <a:lnTo>
                  <a:pt x="29981" y="1933731"/>
                </a:lnTo>
                <a:lnTo>
                  <a:pt x="0" y="0"/>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3" name="Düz Bağlayıcı 22"/>
          <p:cNvCxnSpPr>
            <a:stCxn id="19" idx="2"/>
            <a:endCxn id="19" idx="0"/>
          </p:cNvCxnSpPr>
          <p:nvPr/>
        </p:nvCxnSpPr>
        <p:spPr>
          <a:xfrm flipH="1" flipV="1">
            <a:off x="5801193" y="869430"/>
            <a:ext cx="1993692" cy="193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a:stCxn id="19" idx="1"/>
          </p:cNvCxnSpPr>
          <p:nvPr/>
        </p:nvCxnSpPr>
        <p:spPr>
          <a:xfrm flipH="1">
            <a:off x="5801193" y="869430"/>
            <a:ext cx="1948722" cy="193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a:stCxn id="18" idx="1"/>
            <a:endCxn id="18" idx="3"/>
          </p:cNvCxnSpPr>
          <p:nvPr/>
        </p:nvCxnSpPr>
        <p:spPr>
          <a:xfrm flipH="1" flipV="1">
            <a:off x="1514007" y="1169233"/>
            <a:ext cx="629586" cy="1319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Düz Bağlayıcı 30"/>
          <p:cNvCxnSpPr>
            <a:stCxn id="18" idx="0"/>
            <a:endCxn id="18" idx="2"/>
          </p:cNvCxnSpPr>
          <p:nvPr/>
        </p:nvCxnSpPr>
        <p:spPr>
          <a:xfrm flipH="1">
            <a:off x="1528997" y="539646"/>
            <a:ext cx="614596" cy="2623279"/>
          </a:xfrm>
          <a:prstGeom prst="line">
            <a:avLst/>
          </a:prstGeom>
        </p:spPr>
        <p:style>
          <a:lnRef idx="1">
            <a:schemeClr val="accent1"/>
          </a:lnRef>
          <a:fillRef idx="0">
            <a:schemeClr val="accent1"/>
          </a:fillRef>
          <a:effectRef idx="0">
            <a:schemeClr val="accent1"/>
          </a:effectRef>
          <a:fontRef idx="minor">
            <a:schemeClr val="tx1"/>
          </a:fontRef>
        </p:style>
      </p:cxnSp>
      <p:sp>
        <p:nvSpPr>
          <p:cNvPr id="3" name="Dikdörtgen Belirtme Çizgisi 2"/>
          <p:cNvSpPr/>
          <p:nvPr/>
        </p:nvSpPr>
        <p:spPr>
          <a:xfrm>
            <a:off x="827584" y="4797152"/>
            <a:ext cx="7560840" cy="648072"/>
          </a:xfrm>
          <a:prstGeom prst="wedgeRectCallout">
            <a:avLst>
              <a:gd name="adj1" fmla="val -22110"/>
              <a:gd name="adj2" fmla="val -6526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Küp prizmanın 9 tane simetri düzlemi,13 tane simetri ekseni vardır.</a:t>
            </a:r>
            <a:endParaRPr lang="tr-TR" sz="2000" b="1" dirty="0">
              <a:solidFill>
                <a:schemeClr val="tx1"/>
              </a:solidFill>
            </a:endParaRPr>
          </a:p>
        </p:txBody>
      </p:sp>
    </p:spTree>
    <p:extLst>
      <p:ext uri="{BB962C8B-B14F-4D97-AF65-F5344CB8AC3E}">
        <p14:creationId xmlns:p14="http://schemas.microsoft.com/office/powerpoint/2010/main" val="290654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ppt_x"/>
                                          </p:val>
                                        </p:tav>
                                        <p:tav tm="100000">
                                          <p:val>
                                            <p:strVal val="#ppt_x"/>
                                          </p:val>
                                        </p:tav>
                                      </p:tavLst>
                                    </p:anim>
                                    <p:anim calcmode="lin" valueType="num">
                                      <p:cBhvr additive="base">
                                        <p:cTn id="6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fill="hold"/>
                                        <p:tgtEl>
                                          <p:spTgt spid="14"/>
                                        </p:tgtEl>
                                        <p:attrNameLst>
                                          <p:attrName>ppt_x</p:attrName>
                                        </p:attrNameLst>
                                      </p:cBhvr>
                                      <p:tavLst>
                                        <p:tav tm="0">
                                          <p:val>
                                            <p:strVal val="#ppt_x"/>
                                          </p:val>
                                        </p:tav>
                                        <p:tav tm="100000">
                                          <p:val>
                                            <p:strVal val="#ppt_x"/>
                                          </p:val>
                                        </p:tav>
                                      </p:tavLst>
                                    </p:anim>
                                    <p:anim calcmode="lin" valueType="num">
                                      <p:cBhvr additive="base">
                                        <p:cTn id="7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ppt_x"/>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00"/>
                                        <p:tgtEl>
                                          <p:spTgt spid="19"/>
                                        </p:tgtEl>
                                      </p:cBhvr>
                                    </p:animEffect>
                                    <p:anim calcmode="lin" valueType="num">
                                      <p:cBhvr>
                                        <p:cTn id="90" dur="1000" fill="hold"/>
                                        <p:tgtEl>
                                          <p:spTgt spid="19"/>
                                        </p:tgtEl>
                                        <p:attrNameLst>
                                          <p:attrName>ppt_x</p:attrName>
                                        </p:attrNameLst>
                                      </p:cBhvr>
                                      <p:tavLst>
                                        <p:tav tm="0">
                                          <p:val>
                                            <p:strVal val="#ppt_x"/>
                                          </p:val>
                                        </p:tav>
                                        <p:tav tm="100000">
                                          <p:val>
                                            <p:strVal val="#ppt_x"/>
                                          </p:val>
                                        </p:tav>
                                      </p:tavLst>
                                    </p:anim>
                                    <p:anim calcmode="lin" valueType="num">
                                      <p:cBhvr>
                                        <p:cTn id="9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nodeType="click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1000"/>
                                        <p:tgtEl>
                                          <p:spTgt spid="26"/>
                                        </p:tgtEl>
                                      </p:cBhvr>
                                    </p:animEffect>
                                    <p:anim calcmode="lin" valueType="num">
                                      <p:cBhvr>
                                        <p:cTn id="104" dur="1000" fill="hold"/>
                                        <p:tgtEl>
                                          <p:spTgt spid="26"/>
                                        </p:tgtEl>
                                        <p:attrNameLst>
                                          <p:attrName>ppt_x</p:attrName>
                                        </p:attrNameLst>
                                      </p:cBhvr>
                                      <p:tavLst>
                                        <p:tav tm="0">
                                          <p:val>
                                            <p:strVal val="#ppt_x"/>
                                          </p:val>
                                        </p:tav>
                                        <p:tav tm="100000">
                                          <p:val>
                                            <p:strVal val="#ppt_x"/>
                                          </p:val>
                                        </p:tav>
                                      </p:tavLst>
                                    </p:anim>
                                    <p:anim calcmode="lin" valueType="num">
                                      <p:cBhvr>
                                        <p:cTn id="10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fade">
                                      <p:cBhvr>
                                        <p:cTn id="110" dur="1000"/>
                                        <p:tgtEl>
                                          <p:spTgt spid="29"/>
                                        </p:tgtEl>
                                      </p:cBhvr>
                                    </p:animEffect>
                                    <p:anim calcmode="lin" valueType="num">
                                      <p:cBhvr>
                                        <p:cTn id="111" dur="1000" fill="hold"/>
                                        <p:tgtEl>
                                          <p:spTgt spid="29"/>
                                        </p:tgtEl>
                                        <p:attrNameLst>
                                          <p:attrName>ppt_x</p:attrName>
                                        </p:attrNameLst>
                                      </p:cBhvr>
                                      <p:tavLst>
                                        <p:tav tm="0">
                                          <p:val>
                                            <p:strVal val="#ppt_x"/>
                                          </p:val>
                                        </p:tav>
                                        <p:tav tm="100000">
                                          <p:val>
                                            <p:strVal val="#ppt_x"/>
                                          </p:val>
                                        </p:tav>
                                      </p:tavLst>
                                    </p:anim>
                                    <p:anim calcmode="lin" valueType="num">
                                      <p:cBhvr>
                                        <p:cTn id="11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31"/>
                                        </p:tgtEl>
                                        <p:attrNameLst>
                                          <p:attrName>style.visibility</p:attrName>
                                        </p:attrNameLst>
                                      </p:cBhvr>
                                      <p:to>
                                        <p:strVal val="visible"/>
                                      </p:to>
                                    </p:set>
                                    <p:animEffect transition="in" filter="fade">
                                      <p:cBhvr>
                                        <p:cTn id="117" dur="1000"/>
                                        <p:tgtEl>
                                          <p:spTgt spid="31"/>
                                        </p:tgtEl>
                                      </p:cBhvr>
                                    </p:animEffect>
                                    <p:anim calcmode="lin" valueType="num">
                                      <p:cBhvr>
                                        <p:cTn id="118" dur="1000" fill="hold"/>
                                        <p:tgtEl>
                                          <p:spTgt spid="31"/>
                                        </p:tgtEl>
                                        <p:attrNameLst>
                                          <p:attrName>ppt_x</p:attrName>
                                        </p:attrNameLst>
                                      </p:cBhvr>
                                      <p:tavLst>
                                        <p:tav tm="0">
                                          <p:val>
                                            <p:strVal val="#ppt_x"/>
                                          </p:val>
                                        </p:tav>
                                        <p:tav tm="100000">
                                          <p:val>
                                            <p:strVal val="#ppt_x"/>
                                          </p:val>
                                        </p:tav>
                                      </p:tavLst>
                                    </p:anim>
                                    <p:anim calcmode="lin" valueType="num">
                                      <p:cBhvr>
                                        <p:cTn id="11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3"/>
                                        </p:tgtEl>
                                        <p:attrNameLst>
                                          <p:attrName>style.visibility</p:attrName>
                                        </p:attrNameLst>
                                      </p:cBhvr>
                                      <p:to>
                                        <p:strVal val="visible"/>
                                      </p:to>
                                    </p:set>
                                    <p:animEffect transition="in" filter="fade">
                                      <p:cBhvr>
                                        <p:cTn id="124" dur="1000"/>
                                        <p:tgtEl>
                                          <p:spTgt spid="3"/>
                                        </p:tgtEl>
                                      </p:cBhvr>
                                    </p:animEffect>
                                    <p:anim calcmode="lin" valueType="num">
                                      <p:cBhvr>
                                        <p:cTn id="125" dur="1000" fill="hold"/>
                                        <p:tgtEl>
                                          <p:spTgt spid="3"/>
                                        </p:tgtEl>
                                        <p:attrNameLst>
                                          <p:attrName>ppt_x</p:attrName>
                                        </p:attrNameLst>
                                      </p:cBhvr>
                                      <p:tavLst>
                                        <p:tav tm="0">
                                          <p:val>
                                            <p:strVal val="#ppt_x"/>
                                          </p:val>
                                        </p:tav>
                                        <p:tav tm="100000">
                                          <p:val>
                                            <p:strVal val="#ppt_x"/>
                                          </p:val>
                                        </p:tav>
                                      </p:tavLst>
                                    </p:anim>
                                    <p:anim calcmode="lin" valueType="num">
                                      <p:cBhvr>
                                        <p:cTn id="1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3" grpId="0" animBg="1"/>
      <p:bldP spid="14" grpId="0" animBg="1"/>
      <p:bldP spid="15" grpId="0"/>
      <p:bldP spid="18" grpId="0" animBg="1"/>
      <p:bldP spid="19" grpId="0" animBg="1"/>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167781"/>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827584" y="2269765"/>
            <a:ext cx="2806262" cy="3846786"/>
          </a:xfrm>
          <a:custGeom>
            <a:avLst/>
            <a:gdLst>
              <a:gd name="connsiteX0" fmla="*/ 2806262 w 2806262"/>
              <a:gd name="connsiteY0" fmla="*/ 3846786 h 3846786"/>
              <a:gd name="connsiteX1" fmla="*/ 1103586 w 2806262"/>
              <a:gd name="connsiteY1" fmla="*/ 0 h 3846786"/>
              <a:gd name="connsiteX2" fmla="*/ 0 w 2806262"/>
              <a:gd name="connsiteY2" fmla="*/ 3326524 h 3846786"/>
              <a:gd name="connsiteX3" fmla="*/ 2806262 w 2806262"/>
              <a:gd name="connsiteY3" fmla="*/ 3846786 h 3846786"/>
            </a:gdLst>
            <a:ahLst/>
            <a:cxnLst>
              <a:cxn ang="0">
                <a:pos x="connsiteX0" y="connsiteY0"/>
              </a:cxn>
              <a:cxn ang="0">
                <a:pos x="connsiteX1" y="connsiteY1"/>
              </a:cxn>
              <a:cxn ang="0">
                <a:pos x="connsiteX2" y="connsiteY2"/>
              </a:cxn>
              <a:cxn ang="0">
                <a:pos x="connsiteX3" y="connsiteY3"/>
              </a:cxn>
            </a:cxnLst>
            <a:rect l="l" t="t" r="r" b="b"/>
            <a:pathLst>
              <a:path w="2806262" h="3846786">
                <a:moveTo>
                  <a:pt x="2806262" y="3846786"/>
                </a:moveTo>
                <a:lnTo>
                  <a:pt x="1103586" y="0"/>
                </a:lnTo>
                <a:lnTo>
                  <a:pt x="0" y="3326524"/>
                </a:lnTo>
                <a:lnTo>
                  <a:pt x="2806262" y="3846786"/>
                </a:lnTo>
                <a:close/>
              </a:path>
            </a:pathLst>
          </a:custGeom>
          <a:solidFill>
            <a:srgbClr val="B3A2C7">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p>
          <a:p>
            <a:pPr algn="ctr"/>
            <a:endParaRPr lang="tr-TR" b="1" dirty="0"/>
          </a:p>
          <a:p>
            <a:pPr algn="ctr"/>
            <a:endParaRPr lang="tr-TR" b="1" dirty="0" smtClean="0"/>
          </a:p>
          <a:p>
            <a:pPr algn="ctr"/>
            <a:endParaRPr lang="tr-TR" b="1" dirty="0"/>
          </a:p>
          <a:p>
            <a:pPr algn="ctr"/>
            <a:endParaRPr lang="tr-TR" b="1" dirty="0" smtClean="0"/>
          </a:p>
          <a:p>
            <a:pPr algn="ctr"/>
            <a:endParaRPr lang="tr-TR" b="1" dirty="0"/>
          </a:p>
          <a:p>
            <a:pPr algn="ctr"/>
            <a:r>
              <a:rPr lang="tr-TR" b="1" dirty="0" smtClean="0"/>
              <a:t>Simetri</a:t>
            </a:r>
          </a:p>
          <a:p>
            <a:pPr algn="ctr"/>
            <a:r>
              <a:rPr lang="tr-TR" b="1" dirty="0" smtClean="0"/>
              <a:t>Düzlemi</a:t>
            </a:r>
          </a:p>
          <a:p>
            <a:pPr algn="ctr"/>
            <a:r>
              <a:rPr lang="tr-TR" b="1" dirty="0"/>
              <a:t>5</a:t>
            </a:r>
          </a:p>
        </p:txBody>
      </p:sp>
      <p:sp>
        <p:nvSpPr>
          <p:cNvPr id="6" name="AutoShape 6"/>
          <p:cNvSpPr>
            <a:spLocks noChangeArrowheads="1"/>
          </p:cNvSpPr>
          <p:nvPr/>
        </p:nvSpPr>
        <p:spPr bwMode="auto">
          <a:xfrm>
            <a:off x="3748407" y="3789040"/>
            <a:ext cx="5208908" cy="1443398"/>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Düzgün beşgen Piramit  </a:t>
            </a:r>
            <a:r>
              <a:rPr lang="tr-TR" b="1" dirty="0"/>
              <a:t>tabana dik bir düzlem ile kesildiğinde arakesit düzlemi bir ikizkenar </a:t>
            </a:r>
            <a:r>
              <a:rPr lang="tr-TR" b="1" dirty="0" smtClean="0"/>
              <a:t>üçgendir. Düzgün beşgen Piramidin </a:t>
            </a:r>
            <a:r>
              <a:rPr lang="tr-TR" b="1" dirty="0"/>
              <a:t>taban </a:t>
            </a:r>
            <a:r>
              <a:rPr lang="tr-TR" b="1" dirty="0" smtClean="0"/>
              <a:t>köşegeni </a:t>
            </a:r>
            <a:r>
              <a:rPr lang="tr-TR" b="1" dirty="0"/>
              <a:t>ile yan yüzün yükseklik uzunluğu  eşit olursa arakesit düzlemi bir eşkenar üçgen olur.</a:t>
            </a:r>
          </a:p>
        </p:txBody>
      </p:sp>
      <p:sp>
        <p:nvSpPr>
          <p:cNvPr id="8"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10" name="Dikdörtgen Belirtme Çizgisi 9"/>
          <p:cNvSpPr/>
          <p:nvPr/>
        </p:nvSpPr>
        <p:spPr>
          <a:xfrm>
            <a:off x="6644507" y="332656"/>
            <a:ext cx="2304256" cy="1296144"/>
          </a:xfrm>
          <a:prstGeom prst="wedgeRectCallout">
            <a:avLst>
              <a:gd name="adj1" fmla="val -16248"/>
              <a:gd name="adj2" fmla="val 6978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BEŞGEN</a:t>
            </a:r>
          </a:p>
          <a:p>
            <a:pPr algn="ctr"/>
            <a:r>
              <a:rPr lang="tr-TR" sz="2000" b="1" dirty="0" smtClean="0">
                <a:solidFill>
                  <a:srgbClr val="FF0000"/>
                </a:solidFill>
              </a:rPr>
              <a:t>PİRAMİTİN SİMETRİ DÜZLEMLERİ</a:t>
            </a:r>
            <a:endParaRPr lang="tr-TR" sz="2000" b="1" dirty="0">
              <a:solidFill>
                <a:srgbClr val="FF0000"/>
              </a:solidFill>
            </a:endParaRPr>
          </a:p>
        </p:txBody>
      </p:sp>
    </p:spTree>
    <p:extLst>
      <p:ext uri="{BB962C8B-B14F-4D97-AF65-F5344CB8AC3E}">
        <p14:creationId xmlns:p14="http://schemas.microsoft.com/office/powerpoint/2010/main" val="337748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314193"/>
            <a:ext cx="4896544" cy="5941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Belirtme Çizgisi 2"/>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EKSENLERİ</a:t>
            </a:r>
          </a:p>
        </p:txBody>
      </p:sp>
      <p:sp>
        <p:nvSpPr>
          <p:cNvPr id="4" name="Dikdörtgen Belirtme Çizgisi 3"/>
          <p:cNvSpPr/>
          <p:nvPr/>
        </p:nvSpPr>
        <p:spPr>
          <a:xfrm>
            <a:off x="4788024" y="116632"/>
            <a:ext cx="4176465" cy="720080"/>
          </a:xfrm>
          <a:prstGeom prst="wedgeRectCallout">
            <a:avLst>
              <a:gd name="adj1" fmla="val -75861"/>
              <a:gd name="adj2" fmla="val 19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 Düzgün altıgen  piramidin , tabana dik olan 1  tane simetri ekseni vardır.</a:t>
            </a:r>
          </a:p>
        </p:txBody>
      </p:sp>
      <p:sp>
        <p:nvSpPr>
          <p:cNvPr id="5" name="Metin kutusu 4"/>
          <p:cNvSpPr txBox="1"/>
          <p:nvPr/>
        </p:nvSpPr>
        <p:spPr>
          <a:xfrm>
            <a:off x="4952601" y="6412487"/>
            <a:ext cx="4201150" cy="461665"/>
          </a:xfrm>
          <a:prstGeom prst="rect">
            <a:avLst/>
          </a:prstGeom>
          <a:noFill/>
        </p:spPr>
        <p:txBody>
          <a:bodyPr wrap="none" rtlCol="0">
            <a:spAutoFit/>
          </a:bodyPr>
          <a:lstStyle/>
          <a:p>
            <a:r>
              <a:rPr lang="tr-TR" sz="2400" b="1" dirty="0" smtClean="0">
                <a:solidFill>
                  <a:srgbClr val="FF0000"/>
                </a:solidFill>
              </a:rPr>
              <a:t>omeraskerden@hotmail.com.tr</a:t>
            </a:r>
            <a:endParaRPr lang="tr-TR" sz="2400" b="1" dirty="0">
              <a:solidFill>
                <a:srgbClr val="FF0000"/>
              </a:solidFill>
            </a:endParaRPr>
          </a:p>
        </p:txBody>
      </p:sp>
    </p:spTree>
    <p:extLst>
      <p:ext uri="{BB962C8B-B14F-4D97-AF65-F5344CB8AC3E}">
        <p14:creationId xmlns:p14="http://schemas.microsoft.com/office/powerpoint/2010/main" val="50742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124744"/>
            <a:ext cx="4608512" cy="510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2579917" y="1648918"/>
            <a:ext cx="4272197" cy="4017364"/>
          </a:xfrm>
          <a:custGeom>
            <a:avLst/>
            <a:gdLst>
              <a:gd name="connsiteX0" fmla="*/ 4272197 w 4272197"/>
              <a:gd name="connsiteY0" fmla="*/ 3732551 h 4017364"/>
              <a:gd name="connsiteX1" fmla="*/ 0 w 4272197"/>
              <a:gd name="connsiteY1" fmla="*/ 4017364 h 4017364"/>
              <a:gd name="connsiteX2" fmla="*/ 2233535 w 4272197"/>
              <a:gd name="connsiteY2" fmla="*/ 0 h 4017364"/>
              <a:gd name="connsiteX3" fmla="*/ 4272197 w 4272197"/>
              <a:gd name="connsiteY3" fmla="*/ 3732551 h 4017364"/>
            </a:gdLst>
            <a:ahLst/>
            <a:cxnLst>
              <a:cxn ang="0">
                <a:pos x="connsiteX0" y="connsiteY0"/>
              </a:cxn>
              <a:cxn ang="0">
                <a:pos x="connsiteX1" y="connsiteY1"/>
              </a:cxn>
              <a:cxn ang="0">
                <a:pos x="connsiteX2" y="connsiteY2"/>
              </a:cxn>
              <a:cxn ang="0">
                <a:pos x="connsiteX3" y="connsiteY3"/>
              </a:cxn>
            </a:cxnLst>
            <a:rect l="l" t="t" r="r" b="b"/>
            <a:pathLst>
              <a:path w="4272197" h="4017364">
                <a:moveTo>
                  <a:pt x="4272197" y="3732551"/>
                </a:moveTo>
                <a:lnTo>
                  <a:pt x="0" y="4017364"/>
                </a:lnTo>
                <a:lnTo>
                  <a:pt x="2233535" y="0"/>
                </a:lnTo>
                <a:lnTo>
                  <a:pt x="4272197" y="3732551"/>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bg1"/>
              </a:solidFill>
            </a:endParaRPr>
          </a:p>
          <a:p>
            <a:pPr algn="ctr"/>
            <a:endParaRPr lang="tr-TR" sz="2000" b="1" dirty="0">
              <a:solidFill>
                <a:schemeClr val="bg1"/>
              </a:solidFill>
            </a:endParaRPr>
          </a:p>
          <a:p>
            <a:pPr algn="ctr"/>
            <a:endParaRPr lang="tr-TR" sz="2000" b="1" dirty="0" smtClean="0">
              <a:solidFill>
                <a:schemeClr val="bg1"/>
              </a:solidFill>
            </a:endParaRPr>
          </a:p>
          <a:p>
            <a:pPr algn="ctr"/>
            <a:endParaRPr lang="tr-TR" sz="2000" b="1" dirty="0">
              <a:solidFill>
                <a:schemeClr val="bg1"/>
              </a:solidFill>
            </a:endParaRPr>
          </a:p>
          <a:p>
            <a:pPr algn="ctr"/>
            <a:r>
              <a:rPr lang="tr-TR" sz="2000" b="1" dirty="0" smtClean="0">
                <a:solidFill>
                  <a:schemeClr val="bg1"/>
                </a:solidFill>
              </a:rPr>
              <a:t>Simetri Düzlemi</a:t>
            </a:r>
          </a:p>
          <a:p>
            <a:pPr algn="ctr"/>
            <a:r>
              <a:rPr lang="tr-TR" sz="2000" b="1" dirty="0">
                <a:solidFill>
                  <a:schemeClr val="bg1"/>
                </a:solidFill>
              </a:rPr>
              <a:t>1</a:t>
            </a:r>
          </a:p>
        </p:txBody>
      </p:sp>
      <p:sp>
        <p:nvSpPr>
          <p:cNvPr id="4" name="Dikdörtgen Belirtme Çizgisi 3"/>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DÜZLEMLERİ</a:t>
            </a:r>
          </a:p>
        </p:txBody>
      </p:sp>
    </p:spTree>
    <p:extLst>
      <p:ext uri="{BB962C8B-B14F-4D97-AF65-F5344CB8AC3E}">
        <p14:creationId xmlns:p14="http://schemas.microsoft.com/office/powerpoint/2010/main" val="379610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1000"/>
                                        <p:tgtEl>
                                          <p:spTgt spid="5122"/>
                                        </p:tgtEl>
                                      </p:cBhvr>
                                    </p:animEffect>
                                    <p:anim calcmode="lin" valueType="num">
                                      <p:cBhvr>
                                        <p:cTn id="15" dur="1000" fill="hold"/>
                                        <p:tgtEl>
                                          <p:spTgt spid="5122"/>
                                        </p:tgtEl>
                                        <p:attrNameLst>
                                          <p:attrName>ppt_x</p:attrName>
                                        </p:attrNameLst>
                                      </p:cBhvr>
                                      <p:tavLst>
                                        <p:tav tm="0">
                                          <p:val>
                                            <p:strVal val="#ppt_x"/>
                                          </p:val>
                                        </p:tav>
                                        <p:tav tm="100000">
                                          <p:val>
                                            <p:strVal val="#ppt_x"/>
                                          </p:val>
                                        </p:tav>
                                      </p:tavLst>
                                    </p:anim>
                                    <p:anim calcmode="lin" valueType="num">
                                      <p:cBhvr>
                                        <p:cTn id="16"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DÜZLEMLERİ</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124744"/>
            <a:ext cx="4608512" cy="510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3480937" y="1633928"/>
            <a:ext cx="3147935" cy="4317167"/>
          </a:xfrm>
          <a:custGeom>
            <a:avLst/>
            <a:gdLst>
              <a:gd name="connsiteX0" fmla="*/ 3147935 w 3147935"/>
              <a:gd name="connsiteY0" fmla="*/ 4317167 h 4317167"/>
              <a:gd name="connsiteX1" fmla="*/ 0 w 3147935"/>
              <a:gd name="connsiteY1" fmla="*/ 3582649 h 4317167"/>
              <a:gd name="connsiteX2" fmla="*/ 1319135 w 3147935"/>
              <a:gd name="connsiteY2" fmla="*/ 0 h 4317167"/>
              <a:gd name="connsiteX3" fmla="*/ 3147935 w 3147935"/>
              <a:gd name="connsiteY3" fmla="*/ 4317167 h 4317167"/>
            </a:gdLst>
            <a:ahLst/>
            <a:cxnLst>
              <a:cxn ang="0">
                <a:pos x="connsiteX0" y="connsiteY0"/>
              </a:cxn>
              <a:cxn ang="0">
                <a:pos x="connsiteX1" y="connsiteY1"/>
              </a:cxn>
              <a:cxn ang="0">
                <a:pos x="connsiteX2" y="connsiteY2"/>
              </a:cxn>
              <a:cxn ang="0">
                <a:pos x="connsiteX3" y="connsiteY3"/>
              </a:cxn>
            </a:cxnLst>
            <a:rect l="l" t="t" r="r" b="b"/>
            <a:pathLst>
              <a:path w="3147935" h="4317167">
                <a:moveTo>
                  <a:pt x="3147935" y="4317167"/>
                </a:moveTo>
                <a:lnTo>
                  <a:pt x="0" y="3582649"/>
                </a:lnTo>
                <a:lnTo>
                  <a:pt x="1319135" y="0"/>
                </a:lnTo>
                <a:lnTo>
                  <a:pt x="3147935" y="4317167"/>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t>         Simetri Düzlemi</a:t>
            </a:r>
          </a:p>
          <a:p>
            <a:pPr algn="ctr"/>
            <a:r>
              <a:rPr lang="tr-TR" sz="2000" b="1" dirty="0"/>
              <a:t>2</a:t>
            </a:r>
          </a:p>
        </p:txBody>
      </p:sp>
    </p:spTree>
    <p:extLst>
      <p:ext uri="{BB962C8B-B14F-4D97-AF65-F5344CB8AC3E}">
        <p14:creationId xmlns:p14="http://schemas.microsoft.com/office/powerpoint/2010/main" val="655787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DÜZLEMLERİ</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124744"/>
            <a:ext cx="4608512" cy="510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rbest Form 4"/>
          <p:cNvSpPr/>
          <p:nvPr/>
        </p:nvSpPr>
        <p:spPr>
          <a:xfrm>
            <a:off x="4092315" y="1603948"/>
            <a:ext cx="1259174" cy="4512039"/>
          </a:xfrm>
          <a:custGeom>
            <a:avLst/>
            <a:gdLst>
              <a:gd name="connsiteX0" fmla="*/ 1259174 w 1259174"/>
              <a:gd name="connsiteY0" fmla="*/ 3522688 h 4512039"/>
              <a:gd name="connsiteX1" fmla="*/ 749508 w 1259174"/>
              <a:gd name="connsiteY1" fmla="*/ 0 h 4512039"/>
              <a:gd name="connsiteX2" fmla="*/ 0 w 1259174"/>
              <a:gd name="connsiteY2" fmla="*/ 4512039 h 4512039"/>
              <a:gd name="connsiteX3" fmla="*/ 1259174 w 1259174"/>
              <a:gd name="connsiteY3" fmla="*/ 3522688 h 4512039"/>
            </a:gdLst>
            <a:ahLst/>
            <a:cxnLst>
              <a:cxn ang="0">
                <a:pos x="connsiteX0" y="connsiteY0"/>
              </a:cxn>
              <a:cxn ang="0">
                <a:pos x="connsiteX1" y="connsiteY1"/>
              </a:cxn>
              <a:cxn ang="0">
                <a:pos x="connsiteX2" y="connsiteY2"/>
              </a:cxn>
              <a:cxn ang="0">
                <a:pos x="connsiteX3" y="connsiteY3"/>
              </a:cxn>
            </a:cxnLst>
            <a:rect l="l" t="t" r="r" b="b"/>
            <a:pathLst>
              <a:path w="1259174" h="4512039">
                <a:moveTo>
                  <a:pt x="1259174" y="3522688"/>
                </a:moveTo>
                <a:lnTo>
                  <a:pt x="749508" y="0"/>
                </a:lnTo>
                <a:lnTo>
                  <a:pt x="0" y="4512039"/>
                </a:lnTo>
                <a:lnTo>
                  <a:pt x="1259174" y="3522688"/>
                </a:lnTo>
                <a:close/>
              </a:path>
            </a:pathLst>
          </a:cu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p>
          <a:p>
            <a:pPr algn="ctr"/>
            <a:endParaRPr lang="tr-TR" sz="2000" b="1" dirty="0"/>
          </a:p>
          <a:p>
            <a:pPr algn="ctr"/>
            <a:endParaRPr lang="tr-TR" sz="2000" b="1" dirty="0" smtClean="0"/>
          </a:p>
          <a:p>
            <a:pPr algn="ctr"/>
            <a:endParaRPr lang="tr-TR" sz="2000" b="1" dirty="0"/>
          </a:p>
          <a:p>
            <a:pPr algn="ctr"/>
            <a:endParaRPr lang="tr-TR" sz="2000" b="1" dirty="0" smtClean="0"/>
          </a:p>
          <a:p>
            <a:pPr algn="ctr"/>
            <a:endParaRPr lang="tr-TR" sz="2000" b="1" dirty="0"/>
          </a:p>
          <a:p>
            <a:pPr algn="ctr"/>
            <a:endParaRPr lang="tr-TR" sz="2000" b="1" dirty="0" smtClean="0"/>
          </a:p>
          <a:p>
            <a:pPr algn="ctr"/>
            <a:endParaRPr lang="tr-TR" sz="2000" b="1" dirty="0"/>
          </a:p>
          <a:p>
            <a:pPr algn="ctr"/>
            <a:r>
              <a:rPr lang="tr-TR" sz="2000" b="1" dirty="0" smtClean="0"/>
              <a:t>   Simetri</a:t>
            </a:r>
          </a:p>
          <a:p>
            <a:pPr algn="ctr"/>
            <a:r>
              <a:rPr lang="tr-TR" sz="2000" b="1" dirty="0" smtClean="0"/>
              <a:t>   Düzlemi</a:t>
            </a:r>
          </a:p>
          <a:p>
            <a:pPr algn="ctr"/>
            <a:r>
              <a:rPr lang="tr-TR" sz="2000" b="1" dirty="0"/>
              <a:t>3</a:t>
            </a:r>
          </a:p>
        </p:txBody>
      </p:sp>
    </p:spTree>
    <p:extLst>
      <p:ext uri="{BB962C8B-B14F-4D97-AF65-F5344CB8AC3E}">
        <p14:creationId xmlns:p14="http://schemas.microsoft.com/office/powerpoint/2010/main" val="283845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DÜZLEMLERİ</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7220" y="1124744"/>
            <a:ext cx="4608512" cy="510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4377128" y="1618938"/>
            <a:ext cx="959370" cy="4407108"/>
          </a:xfrm>
          <a:custGeom>
            <a:avLst/>
            <a:gdLst>
              <a:gd name="connsiteX0" fmla="*/ 29980 w 959370"/>
              <a:gd name="connsiteY0" fmla="*/ 3552669 h 4407108"/>
              <a:gd name="connsiteX1" fmla="*/ 374754 w 959370"/>
              <a:gd name="connsiteY1" fmla="*/ 0 h 4407108"/>
              <a:gd name="connsiteX2" fmla="*/ 959370 w 959370"/>
              <a:gd name="connsiteY2" fmla="*/ 4407108 h 4407108"/>
              <a:gd name="connsiteX3" fmla="*/ 0 w 959370"/>
              <a:gd name="connsiteY3" fmla="*/ 3507698 h 4407108"/>
              <a:gd name="connsiteX4" fmla="*/ 29980 w 959370"/>
              <a:gd name="connsiteY4" fmla="*/ 3477718 h 4407108"/>
              <a:gd name="connsiteX5" fmla="*/ 29980 w 959370"/>
              <a:gd name="connsiteY5" fmla="*/ 3552669 h 440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9370" h="4407108">
                <a:moveTo>
                  <a:pt x="29980" y="3552669"/>
                </a:moveTo>
                <a:lnTo>
                  <a:pt x="374754" y="0"/>
                </a:lnTo>
                <a:lnTo>
                  <a:pt x="959370" y="4407108"/>
                </a:lnTo>
                <a:lnTo>
                  <a:pt x="0" y="3507698"/>
                </a:lnTo>
                <a:lnTo>
                  <a:pt x="29980" y="3477718"/>
                </a:lnTo>
                <a:lnTo>
                  <a:pt x="29980" y="3552669"/>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p>
          <a:p>
            <a:pPr algn="ctr"/>
            <a:endParaRPr lang="tr-TR" sz="2000" b="1" dirty="0"/>
          </a:p>
          <a:p>
            <a:pPr algn="ctr"/>
            <a:endParaRPr lang="tr-TR" sz="2000" b="1" dirty="0" smtClean="0"/>
          </a:p>
          <a:p>
            <a:pPr algn="ctr"/>
            <a:endParaRPr lang="tr-TR" sz="2000" b="1" dirty="0"/>
          </a:p>
          <a:p>
            <a:pPr algn="ctr"/>
            <a:endParaRPr lang="tr-TR" sz="2000" b="1" dirty="0" smtClean="0"/>
          </a:p>
          <a:p>
            <a:pPr algn="ctr"/>
            <a:endParaRPr lang="tr-TR" sz="2000" b="1" dirty="0"/>
          </a:p>
          <a:p>
            <a:r>
              <a:rPr lang="tr-TR" sz="2000" b="1" dirty="0" err="1" smtClean="0"/>
              <a:t>SimetriDüzlemi</a:t>
            </a:r>
            <a:endParaRPr lang="tr-TR" sz="2000" b="1" dirty="0" smtClean="0"/>
          </a:p>
          <a:p>
            <a:pPr algn="ctr"/>
            <a:r>
              <a:rPr lang="tr-TR" sz="2000" b="1" dirty="0"/>
              <a:t>4</a:t>
            </a:r>
          </a:p>
        </p:txBody>
      </p:sp>
    </p:spTree>
    <p:extLst>
      <p:ext uri="{BB962C8B-B14F-4D97-AF65-F5344CB8AC3E}">
        <p14:creationId xmlns:p14="http://schemas.microsoft.com/office/powerpoint/2010/main" val="58326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DÜZLEMLERİ</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124744"/>
            <a:ext cx="4608512" cy="510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rbest Form 4"/>
          <p:cNvSpPr/>
          <p:nvPr/>
        </p:nvSpPr>
        <p:spPr>
          <a:xfrm>
            <a:off x="3117954" y="1648918"/>
            <a:ext cx="3672590" cy="3957403"/>
          </a:xfrm>
          <a:custGeom>
            <a:avLst/>
            <a:gdLst>
              <a:gd name="connsiteX0" fmla="*/ 3672590 w 3672590"/>
              <a:gd name="connsiteY0" fmla="*/ 3957403 h 3957403"/>
              <a:gd name="connsiteX1" fmla="*/ 1723869 w 3672590"/>
              <a:gd name="connsiteY1" fmla="*/ 0 h 3957403"/>
              <a:gd name="connsiteX2" fmla="*/ 0 w 3672590"/>
              <a:gd name="connsiteY2" fmla="*/ 3747541 h 3957403"/>
              <a:gd name="connsiteX3" fmla="*/ 3672590 w 3672590"/>
              <a:gd name="connsiteY3" fmla="*/ 3957403 h 3957403"/>
            </a:gdLst>
            <a:ahLst/>
            <a:cxnLst>
              <a:cxn ang="0">
                <a:pos x="connsiteX0" y="connsiteY0"/>
              </a:cxn>
              <a:cxn ang="0">
                <a:pos x="connsiteX1" y="connsiteY1"/>
              </a:cxn>
              <a:cxn ang="0">
                <a:pos x="connsiteX2" y="connsiteY2"/>
              </a:cxn>
              <a:cxn ang="0">
                <a:pos x="connsiteX3" y="connsiteY3"/>
              </a:cxn>
            </a:cxnLst>
            <a:rect l="l" t="t" r="r" b="b"/>
            <a:pathLst>
              <a:path w="3672590" h="3957403">
                <a:moveTo>
                  <a:pt x="3672590" y="3957403"/>
                </a:moveTo>
                <a:lnTo>
                  <a:pt x="1723869" y="0"/>
                </a:lnTo>
                <a:lnTo>
                  <a:pt x="0" y="3747541"/>
                </a:lnTo>
                <a:lnTo>
                  <a:pt x="3672590" y="3957403"/>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Simetri Düzlemi</a:t>
            </a:r>
          </a:p>
          <a:p>
            <a:pPr algn="ctr"/>
            <a:r>
              <a:rPr lang="tr-TR" sz="2000" b="1" dirty="0"/>
              <a:t>5</a:t>
            </a:r>
          </a:p>
        </p:txBody>
      </p:sp>
    </p:spTree>
    <p:extLst>
      <p:ext uri="{BB962C8B-B14F-4D97-AF65-F5344CB8AC3E}">
        <p14:creationId xmlns:p14="http://schemas.microsoft.com/office/powerpoint/2010/main" val="399305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78258" y="44624"/>
            <a:ext cx="2232248" cy="1296144"/>
          </a:xfrm>
          <a:prstGeom prst="wedgeRectCallout">
            <a:avLst>
              <a:gd name="adj1" fmla="val 67672"/>
              <a:gd name="adj2" fmla="val -11171"/>
            </a:avLst>
          </a:prstGeom>
          <a:solidFill>
            <a:srgbClr val="92D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DÜZGÜN ALTIGEN  PİRAMİDİN</a:t>
            </a:r>
          </a:p>
          <a:p>
            <a:pPr algn="ctr"/>
            <a:r>
              <a:rPr lang="tr-TR" sz="2000" b="1" dirty="0" smtClean="0">
                <a:solidFill>
                  <a:srgbClr val="FF0000"/>
                </a:solidFill>
              </a:rPr>
              <a:t>SİMETRİ DÜZLEMLERİ</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124744"/>
            <a:ext cx="4608512" cy="510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3267856" y="1573967"/>
            <a:ext cx="2803160" cy="4287187"/>
          </a:xfrm>
          <a:custGeom>
            <a:avLst/>
            <a:gdLst>
              <a:gd name="connsiteX0" fmla="*/ 2803160 w 2803160"/>
              <a:gd name="connsiteY0" fmla="*/ 3702571 h 4287187"/>
              <a:gd name="connsiteX1" fmla="*/ 1588957 w 2803160"/>
              <a:gd name="connsiteY1" fmla="*/ 0 h 4287187"/>
              <a:gd name="connsiteX2" fmla="*/ 0 w 2803160"/>
              <a:gd name="connsiteY2" fmla="*/ 4287187 h 4287187"/>
              <a:gd name="connsiteX3" fmla="*/ 2803160 w 2803160"/>
              <a:gd name="connsiteY3" fmla="*/ 3702571 h 4287187"/>
            </a:gdLst>
            <a:ahLst/>
            <a:cxnLst>
              <a:cxn ang="0">
                <a:pos x="connsiteX0" y="connsiteY0"/>
              </a:cxn>
              <a:cxn ang="0">
                <a:pos x="connsiteX1" y="connsiteY1"/>
              </a:cxn>
              <a:cxn ang="0">
                <a:pos x="connsiteX2" y="connsiteY2"/>
              </a:cxn>
              <a:cxn ang="0">
                <a:pos x="connsiteX3" y="connsiteY3"/>
              </a:cxn>
            </a:cxnLst>
            <a:rect l="l" t="t" r="r" b="b"/>
            <a:pathLst>
              <a:path w="2803160" h="4287187">
                <a:moveTo>
                  <a:pt x="2803160" y="3702571"/>
                </a:moveTo>
                <a:lnTo>
                  <a:pt x="1588957" y="0"/>
                </a:lnTo>
                <a:lnTo>
                  <a:pt x="0" y="4287187"/>
                </a:lnTo>
                <a:lnTo>
                  <a:pt x="2803160" y="3702571"/>
                </a:lnTo>
                <a:close/>
              </a:path>
            </a:pathLst>
          </a:cu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p>
          <a:p>
            <a:pPr algn="ctr"/>
            <a:endParaRPr lang="tr-TR" sz="2000" b="1" dirty="0"/>
          </a:p>
          <a:p>
            <a:pPr algn="ctr"/>
            <a:endParaRPr lang="tr-TR" sz="2000" b="1" dirty="0" smtClean="0"/>
          </a:p>
          <a:p>
            <a:pPr algn="ctr"/>
            <a:endParaRPr lang="tr-TR" sz="2000" b="1" dirty="0"/>
          </a:p>
          <a:p>
            <a:pPr algn="ctr"/>
            <a:endParaRPr lang="tr-TR" sz="2000" b="1" dirty="0" smtClean="0"/>
          </a:p>
          <a:p>
            <a:pPr algn="ctr"/>
            <a:endParaRPr lang="tr-TR" sz="2000" b="1" dirty="0"/>
          </a:p>
          <a:p>
            <a:pPr algn="ctr"/>
            <a:endParaRPr lang="tr-TR" sz="2000" b="1" dirty="0" smtClean="0"/>
          </a:p>
          <a:p>
            <a:pPr algn="ctr"/>
            <a:endParaRPr lang="tr-TR" sz="2000" b="1" dirty="0"/>
          </a:p>
          <a:p>
            <a:pPr algn="ctr"/>
            <a:endParaRPr lang="tr-TR" sz="2000" b="1" dirty="0" smtClean="0"/>
          </a:p>
          <a:p>
            <a:pPr algn="ctr"/>
            <a:r>
              <a:rPr lang="tr-TR" sz="2000" b="1" dirty="0" smtClean="0"/>
              <a:t>Simetri Düzlemi</a:t>
            </a:r>
          </a:p>
          <a:p>
            <a:pPr algn="ctr"/>
            <a:r>
              <a:rPr lang="tr-TR" sz="2000" b="1" dirty="0"/>
              <a:t>6</a:t>
            </a:r>
          </a:p>
        </p:txBody>
      </p:sp>
    </p:spTree>
    <p:extLst>
      <p:ext uri="{BB962C8B-B14F-4D97-AF65-F5344CB8AC3E}">
        <p14:creationId xmlns:p14="http://schemas.microsoft.com/office/powerpoint/2010/main" val="226359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051720" y="476671"/>
            <a:ext cx="4212468" cy="1015663"/>
          </a:xfrm>
          <a:prstGeom prst="rect">
            <a:avLst/>
          </a:prstGeom>
          <a:ln>
            <a:solidFill>
              <a:srgbClr val="FF0000"/>
            </a:solidFill>
          </a:ln>
        </p:spPr>
        <p:txBody>
          <a:bodyPr wrap="square">
            <a:spAutoFit/>
          </a:bodyPr>
          <a:lstStyle/>
          <a:p>
            <a:pPr algn="ctr"/>
            <a:r>
              <a:rPr lang="tr-TR" sz="6000" b="1" dirty="0" smtClean="0"/>
              <a:t>HAZIRLAYAN</a:t>
            </a:r>
            <a:endParaRPr lang="tr-TR" sz="6000" dirty="0"/>
          </a:p>
        </p:txBody>
      </p:sp>
      <p:sp>
        <p:nvSpPr>
          <p:cNvPr id="5" name="Metin kutusu 4"/>
          <p:cNvSpPr txBox="1"/>
          <p:nvPr/>
        </p:nvSpPr>
        <p:spPr>
          <a:xfrm>
            <a:off x="179512" y="4221088"/>
            <a:ext cx="8784976" cy="2308324"/>
          </a:xfrm>
          <a:prstGeom prst="rect">
            <a:avLst/>
          </a:prstGeom>
          <a:noFill/>
          <a:ln>
            <a:solidFill>
              <a:srgbClr val="FF0000"/>
            </a:solidFill>
          </a:ln>
        </p:spPr>
        <p:txBody>
          <a:bodyPr wrap="square" rtlCol="0">
            <a:spAutoFit/>
          </a:bodyPr>
          <a:lstStyle/>
          <a:p>
            <a:r>
              <a:rPr lang="tr-TR" sz="4000" b="1" dirty="0" smtClean="0"/>
              <a:t>ÖMER ASKERDEN</a:t>
            </a:r>
          </a:p>
          <a:p>
            <a:r>
              <a:rPr lang="tr-TR" sz="3200" b="1" dirty="0" smtClean="0"/>
              <a:t>PİRİ MEHMET PAŞA ORTAOKULU</a:t>
            </a:r>
          </a:p>
          <a:p>
            <a:r>
              <a:rPr lang="tr-TR" sz="3200" b="1" dirty="0" smtClean="0"/>
              <a:t>UZMAN İLKÖĞRETİM MATEMATİK ÖĞRETMENİ</a:t>
            </a:r>
          </a:p>
          <a:p>
            <a:pPr algn="r"/>
            <a:r>
              <a:rPr lang="tr-TR" sz="4000" b="1" dirty="0"/>
              <a:t>	</a:t>
            </a:r>
            <a:r>
              <a:rPr lang="tr-TR" sz="3600" b="1" dirty="0" smtClean="0"/>
              <a:t>omeraskerden@hotmail.com.tr</a:t>
            </a:r>
            <a:endParaRPr lang="tr-TR" sz="3600" b="1" dirty="0"/>
          </a:p>
        </p:txBody>
      </p:sp>
    </p:spTree>
    <p:extLst>
      <p:ext uri="{BB962C8B-B14F-4D97-AF65-F5344CB8AC3E}">
        <p14:creationId xmlns:p14="http://schemas.microsoft.com/office/powerpoint/2010/main" val="2785071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9"/>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1268" y="260649"/>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663280"/>
            <a:ext cx="3281922" cy="2952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Serbest Form 10"/>
          <p:cNvSpPr/>
          <p:nvPr/>
        </p:nvSpPr>
        <p:spPr>
          <a:xfrm>
            <a:off x="662152" y="630621"/>
            <a:ext cx="2506717" cy="2128345"/>
          </a:xfrm>
          <a:custGeom>
            <a:avLst/>
            <a:gdLst>
              <a:gd name="connsiteX0" fmla="*/ 0 w 2506717"/>
              <a:gd name="connsiteY0" fmla="*/ 0 h 2128345"/>
              <a:gd name="connsiteX1" fmla="*/ 47296 w 2506717"/>
              <a:gd name="connsiteY1" fmla="*/ 2112579 h 2128345"/>
              <a:gd name="connsiteX2" fmla="*/ 2506717 w 2506717"/>
              <a:gd name="connsiteY2" fmla="*/ 2128345 h 2128345"/>
              <a:gd name="connsiteX3" fmla="*/ 2475186 w 2506717"/>
              <a:gd name="connsiteY3" fmla="*/ 47296 h 2128345"/>
              <a:gd name="connsiteX4" fmla="*/ 0 w 2506717"/>
              <a:gd name="connsiteY4" fmla="*/ 0 h 21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6717" h="2128345">
                <a:moveTo>
                  <a:pt x="0" y="0"/>
                </a:moveTo>
                <a:lnTo>
                  <a:pt x="47296" y="2112579"/>
                </a:lnTo>
                <a:lnTo>
                  <a:pt x="2506717" y="2128345"/>
                </a:lnTo>
                <a:lnTo>
                  <a:pt x="2475186" y="47296"/>
                </a:lnTo>
                <a:lnTo>
                  <a:pt x="0" y="0"/>
                </a:lnTo>
                <a:close/>
              </a:path>
            </a:pathLst>
          </a:custGeom>
          <a:solidFill>
            <a:srgbClr val="92D050">
              <a:alpha val="3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Simetri düzlemi</a:t>
            </a:r>
          </a:p>
          <a:p>
            <a:pPr algn="ctr"/>
            <a:r>
              <a:rPr lang="tr-TR" sz="2000" b="1" dirty="0">
                <a:solidFill>
                  <a:srgbClr val="FF0000"/>
                </a:solidFill>
              </a:rPr>
              <a:t>1</a:t>
            </a:r>
          </a:p>
        </p:txBody>
      </p:sp>
      <p:sp>
        <p:nvSpPr>
          <p:cNvPr id="16" name="Serbest Form 15"/>
          <p:cNvSpPr/>
          <p:nvPr/>
        </p:nvSpPr>
        <p:spPr>
          <a:xfrm>
            <a:off x="6369269" y="315310"/>
            <a:ext cx="567559" cy="2853559"/>
          </a:xfrm>
          <a:custGeom>
            <a:avLst/>
            <a:gdLst>
              <a:gd name="connsiteX0" fmla="*/ 551793 w 567559"/>
              <a:gd name="connsiteY0" fmla="*/ 0 h 2853559"/>
              <a:gd name="connsiteX1" fmla="*/ 567559 w 567559"/>
              <a:gd name="connsiteY1" fmla="*/ 2144111 h 2853559"/>
              <a:gd name="connsiteX2" fmla="*/ 0 w 567559"/>
              <a:gd name="connsiteY2" fmla="*/ 2853559 h 2853559"/>
              <a:gd name="connsiteX3" fmla="*/ 15765 w 567559"/>
              <a:gd name="connsiteY3" fmla="*/ 709449 h 2853559"/>
              <a:gd name="connsiteX4" fmla="*/ 551793 w 567559"/>
              <a:gd name="connsiteY4" fmla="*/ 0 h 285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559" h="2853559">
                <a:moveTo>
                  <a:pt x="551793" y="0"/>
                </a:moveTo>
                <a:lnTo>
                  <a:pt x="567559" y="2144111"/>
                </a:lnTo>
                <a:lnTo>
                  <a:pt x="0" y="2853559"/>
                </a:lnTo>
                <a:lnTo>
                  <a:pt x="15765" y="709449"/>
                </a:lnTo>
                <a:lnTo>
                  <a:pt x="551793" y="0"/>
                </a:lnTo>
                <a:close/>
              </a:path>
            </a:pathLst>
          </a:custGeom>
          <a:solidFill>
            <a:srgbClr val="FFCCFF">
              <a:alpha val="47843"/>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solidFill>
                  <a:srgbClr val="FF0000"/>
                </a:solidFill>
              </a:rPr>
              <a:t>Simetri Düzlemi</a:t>
            </a:r>
          </a:p>
          <a:p>
            <a:pPr algn="ctr"/>
            <a:r>
              <a:rPr lang="tr-TR" b="1" dirty="0">
                <a:solidFill>
                  <a:srgbClr val="FF0000"/>
                </a:solidFill>
              </a:rPr>
              <a:t>2</a:t>
            </a:r>
          </a:p>
        </p:txBody>
      </p:sp>
      <p:sp>
        <p:nvSpPr>
          <p:cNvPr id="17" name="Serbest Form 16"/>
          <p:cNvSpPr/>
          <p:nvPr/>
        </p:nvSpPr>
        <p:spPr>
          <a:xfrm>
            <a:off x="2693540" y="4855662"/>
            <a:ext cx="3216166" cy="567559"/>
          </a:xfrm>
          <a:custGeom>
            <a:avLst/>
            <a:gdLst>
              <a:gd name="connsiteX0" fmla="*/ 693683 w 3216166"/>
              <a:gd name="connsiteY0" fmla="*/ 15766 h 567559"/>
              <a:gd name="connsiteX1" fmla="*/ 3216166 w 3216166"/>
              <a:gd name="connsiteY1" fmla="*/ 0 h 567559"/>
              <a:gd name="connsiteX2" fmla="*/ 2506718 w 3216166"/>
              <a:gd name="connsiteY2" fmla="*/ 567559 h 567559"/>
              <a:gd name="connsiteX3" fmla="*/ 0 w 3216166"/>
              <a:gd name="connsiteY3" fmla="*/ 567559 h 567559"/>
              <a:gd name="connsiteX4" fmla="*/ 693683 w 3216166"/>
              <a:gd name="connsiteY4" fmla="*/ 15766 h 567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166" h="567559">
                <a:moveTo>
                  <a:pt x="693683" y="15766"/>
                </a:moveTo>
                <a:lnTo>
                  <a:pt x="3216166" y="0"/>
                </a:lnTo>
                <a:lnTo>
                  <a:pt x="2506718" y="567559"/>
                </a:lnTo>
                <a:lnTo>
                  <a:pt x="0" y="567559"/>
                </a:lnTo>
                <a:lnTo>
                  <a:pt x="693683" y="15766"/>
                </a:lnTo>
                <a:close/>
              </a:path>
            </a:pathLst>
          </a:custGeom>
          <a:solidFill>
            <a:srgbClr val="FFFF00">
              <a:alpha val="4588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Simetri Düzlemi </a:t>
            </a:r>
          </a:p>
          <a:p>
            <a:pPr algn="ctr"/>
            <a:r>
              <a:rPr lang="tr-TR" b="1" dirty="0" smtClean="0">
                <a:solidFill>
                  <a:srgbClr val="FF0000"/>
                </a:solidFill>
              </a:rPr>
              <a:t>3</a:t>
            </a:r>
            <a:endParaRPr lang="tr-TR" b="1" dirty="0">
              <a:solidFill>
                <a:srgbClr val="FF0000"/>
              </a:solidFill>
            </a:endParaRPr>
          </a:p>
        </p:txBody>
      </p:sp>
      <p:sp>
        <p:nvSpPr>
          <p:cNvPr id="8" name="Dikdörtgen 4"/>
          <p:cNvSpPr>
            <a:spLocks noChangeArrowheads="1"/>
          </p:cNvSpPr>
          <p:nvPr/>
        </p:nvSpPr>
        <p:spPr bwMode="auto">
          <a:xfrm>
            <a:off x="5609956" y="6457890"/>
            <a:ext cx="35340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sz="2000" b="1" dirty="0">
                <a:solidFill>
                  <a:srgbClr val="FF0000"/>
                </a:solidFill>
                <a:hlinkClick r:id="rId3"/>
              </a:rPr>
              <a:t>omeraskerden@hotmail.com.tr</a:t>
            </a:r>
            <a:endParaRPr lang="tr-TR" sz="2000" dirty="0"/>
          </a:p>
        </p:txBody>
      </p:sp>
      <p:sp>
        <p:nvSpPr>
          <p:cNvPr id="9" name="Dikdörtgen Belirtme Çizgisi 8"/>
          <p:cNvSpPr/>
          <p:nvPr/>
        </p:nvSpPr>
        <p:spPr>
          <a:xfrm>
            <a:off x="6670799" y="4077072"/>
            <a:ext cx="2304256" cy="2411595"/>
          </a:xfrm>
          <a:prstGeom prst="wedgeRectCallout">
            <a:avLst>
              <a:gd name="adj1" fmla="val -57232"/>
              <a:gd name="adj2" fmla="val -19219"/>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rgbClr val="FF0000"/>
                </a:solidFill>
              </a:rPr>
              <a:t>KÜP</a:t>
            </a:r>
          </a:p>
          <a:p>
            <a:pPr algn="ctr"/>
            <a:r>
              <a:rPr lang="tr-TR" sz="2400" b="1" dirty="0" smtClean="0">
                <a:solidFill>
                  <a:srgbClr val="FF0000"/>
                </a:solidFill>
              </a:rPr>
              <a:t>PRİZMANIN SİMETRİ DÜZLEMLERİ </a:t>
            </a:r>
          </a:p>
          <a:p>
            <a:pPr algn="ctr"/>
            <a:r>
              <a:rPr lang="tr-TR" sz="2400" b="1" dirty="0" smtClean="0">
                <a:solidFill>
                  <a:srgbClr val="FF0000"/>
                </a:solidFill>
              </a:rPr>
              <a:t>ve </a:t>
            </a:r>
          </a:p>
          <a:p>
            <a:pPr algn="ctr"/>
            <a:r>
              <a:rPr lang="tr-TR" sz="2400" b="1" dirty="0" smtClean="0">
                <a:solidFill>
                  <a:srgbClr val="FF0000"/>
                </a:solidFill>
              </a:rPr>
              <a:t>EKSENLERİ</a:t>
            </a:r>
          </a:p>
        </p:txBody>
      </p:sp>
      <p:cxnSp>
        <p:nvCxnSpPr>
          <p:cNvPr id="3" name="Düz Ok Bağlayıcısı 2"/>
          <p:cNvCxnSpPr/>
          <p:nvPr/>
        </p:nvCxnSpPr>
        <p:spPr>
          <a:xfrm flipV="1">
            <a:off x="1915510" y="0"/>
            <a:ext cx="0" cy="27589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V="1">
            <a:off x="5436096" y="1694793"/>
            <a:ext cx="3312368" cy="4201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Düz Ok Bağlayıcısı 17"/>
          <p:cNvCxnSpPr/>
          <p:nvPr/>
        </p:nvCxnSpPr>
        <p:spPr>
          <a:xfrm flipH="1">
            <a:off x="2867213" y="4855662"/>
            <a:ext cx="1656184" cy="200233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978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P spid="9"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1064</TotalTime>
  <Words>2334</Words>
  <Application>Microsoft Office PowerPoint</Application>
  <PresentationFormat>Ekran Gösterisi (4:3)</PresentationFormat>
  <Paragraphs>722</Paragraphs>
  <Slides>88</Slides>
  <Notes>1</Notes>
  <HiddenSlides>0</HiddenSlides>
  <MMClips>0</MMClips>
  <ScaleCrop>false</ScaleCrop>
  <HeadingPairs>
    <vt:vector size="4" baseType="variant">
      <vt:variant>
        <vt:lpstr>Tema</vt:lpstr>
      </vt:variant>
      <vt:variant>
        <vt:i4>1</vt:i4>
      </vt:variant>
      <vt:variant>
        <vt:lpstr>Slayt Başlıkları</vt:lpstr>
      </vt:variant>
      <vt:variant>
        <vt:i4>88</vt:i4>
      </vt:variant>
    </vt:vector>
  </HeadingPairs>
  <TitlesOfParts>
    <vt:vector size="8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heronmatematik@hotmail.com;leri</dc:creator>
  <cp:lastModifiedBy>heronmatematik@hotmail.com</cp:lastModifiedBy>
  <cp:revision>248</cp:revision>
  <dcterms:created xsi:type="dcterms:W3CDTF">2013-04-29T07:21:07Z</dcterms:created>
  <dcterms:modified xsi:type="dcterms:W3CDTF">2013-05-27T06:59:24Z</dcterms:modified>
</cp:coreProperties>
</file>